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257" r:id="rId3"/>
    <p:sldId id="268" r:id="rId4"/>
    <p:sldId id="282" r:id="rId5"/>
    <p:sldId id="272" r:id="rId6"/>
    <p:sldId id="259" r:id="rId7"/>
    <p:sldId id="277" r:id="rId8"/>
    <p:sldId id="262" r:id="rId9"/>
    <p:sldId id="283" r:id="rId10"/>
    <p:sldId id="284" r:id="rId11"/>
    <p:sldId id="281" r:id="rId12"/>
    <p:sldId id="280" r:id="rId13"/>
    <p:sldId id="279" r:id="rId14"/>
    <p:sldId id="285" r:id="rId15"/>
    <p:sldId id="286" r:id="rId16"/>
    <p:sldId id="291" r:id="rId17"/>
    <p:sldId id="292" r:id="rId18"/>
    <p:sldId id="293" r:id="rId19"/>
    <p:sldId id="295" r:id="rId20"/>
    <p:sldId id="296" r:id="rId21"/>
    <p:sldId id="288" r:id="rId22"/>
    <p:sldId id="294" r:id="rId23"/>
    <p:sldId id="289" r:id="rId24"/>
    <p:sldId id="290" r:id="rId25"/>
    <p:sldId id="300" r:id="rId26"/>
    <p:sldId id="301" r:id="rId27"/>
    <p:sldId id="302" r:id="rId28"/>
    <p:sldId id="321" r:id="rId29"/>
    <p:sldId id="311" r:id="rId30"/>
    <p:sldId id="319" r:id="rId31"/>
    <p:sldId id="320" r:id="rId32"/>
    <p:sldId id="322" r:id="rId33"/>
    <p:sldId id="323" r:id="rId34"/>
    <p:sldId id="324" r:id="rId35"/>
    <p:sldId id="304" r:id="rId36"/>
    <p:sldId id="305" r:id="rId37"/>
    <p:sldId id="306" r:id="rId38"/>
    <p:sldId id="307" r:id="rId39"/>
    <p:sldId id="308" r:id="rId40"/>
    <p:sldId id="309" r:id="rId41"/>
    <p:sldId id="313" r:id="rId42"/>
    <p:sldId id="316" r:id="rId43"/>
    <p:sldId id="317" r:id="rId44"/>
    <p:sldId id="318" r:id="rId45"/>
    <p:sldId id="315" r:id="rId46"/>
    <p:sldId id="314" r:id="rId47"/>
    <p:sldId id="310" r:id="rId48"/>
    <p:sldId id="325" r:id="rId49"/>
    <p:sldId id="326" r:id="rId50"/>
    <p:sldId id="274" r:id="rId51"/>
    <p:sldId id="275" r:id="rId52"/>
    <p:sldId id="276" r:id="rId53"/>
    <p:sldId id="303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1" autoAdjust="0"/>
    <p:restoredTop sz="94660"/>
  </p:normalViewPr>
  <p:slideViewPr>
    <p:cSldViewPr>
      <p:cViewPr varScale="1">
        <p:scale>
          <a:sx n="101" d="100"/>
          <a:sy n="101" d="100"/>
        </p:scale>
        <p:origin x="138" y="45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7881EC-82F8-491B-97BC-A33807F20D57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B0B8C-397B-4415-9B01-3C4107DCEB7F}">
      <dgm:prSet phldrT="[Text]" custT="1"/>
      <dgm:spPr/>
      <dgm:t>
        <a:bodyPr/>
        <a:lstStyle/>
        <a:p>
          <a:pPr algn="ctr"/>
          <a:r>
            <a:rPr lang="en-US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Reflective DLL Injection</a:t>
          </a:r>
        </a:p>
      </dgm:t>
    </dgm:pt>
    <dgm:pt modelId="{A4FFF556-A4D1-4673-83F8-D390EB739A8F}" type="parTrans" cxnId="{E3CA68B3-6952-454A-90AC-6904A9CD9942}">
      <dgm:prSet/>
      <dgm:spPr/>
      <dgm:t>
        <a:bodyPr/>
        <a:lstStyle/>
        <a:p>
          <a:endParaRPr lang="en-US"/>
        </a:p>
      </dgm:t>
    </dgm:pt>
    <dgm:pt modelId="{49148032-CCC9-4C31-B154-94B306E233F6}" type="sibTrans" cxnId="{E3CA68B3-6952-454A-90AC-6904A9CD9942}">
      <dgm:prSet/>
      <dgm:spPr/>
      <dgm:t>
        <a:bodyPr/>
        <a:lstStyle/>
        <a:p>
          <a:endParaRPr lang="en-US"/>
        </a:p>
      </dgm:t>
    </dgm:pt>
    <dgm:pt modelId="{1C9C21CB-63EB-4A30-8071-09604564BFE0}">
      <dgm:prSet phldrT="[Text]"/>
      <dgm:spPr/>
      <dgm:t>
        <a:bodyPr/>
        <a:lstStyle/>
        <a:p>
          <a:r>
            <a:rPr lang="en-US" dirty="0" smtClean="0"/>
            <a:t>The DLL is injected into target processes</a:t>
          </a:r>
          <a:endParaRPr lang="en-US" dirty="0"/>
        </a:p>
      </dgm:t>
    </dgm:pt>
    <dgm:pt modelId="{845068E7-4BB1-4E2A-A5DB-588C792B2B8B}" type="parTrans" cxnId="{E4E76350-6C22-4370-8D19-C88746886188}">
      <dgm:prSet/>
      <dgm:spPr/>
      <dgm:t>
        <a:bodyPr/>
        <a:lstStyle/>
        <a:p>
          <a:endParaRPr lang="en-US"/>
        </a:p>
      </dgm:t>
    </dgm:pt>
    <dgm:pt modelId="{0B438464-6461-4348-9202-8A9FD2079301}" type="sibTrans" cxnId="{E4E76350-6C22-4370-8D19-C88746886188}">
      <dgm:prSet/>
      <dgm:spPr/>
      <dgm:t>
        <a:bodyPr/>
        <a:lstStyle/>
        <a:p>
          <a:endParaRPr lang="en-US"/>
        </a:p>
      </dgm:t>
    </dgm:pt>
    <dgm:pt modelId="{C9059A5B-2F0E-4C38-9117-A1FA5AAA3ADE}">
      <dgm:prSet phldrT="[Text]" custT="1"/>
      <dgm:spPr/>
      <dgm:t>
        <a:bodyPr/>
        <a:lstStyle/>
        <a:p>
          <a:r>
            <a:rPr lang="en-US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API Hooking</a:t>
          </a:r>
        </a:p>
      </dgm:t>
    </dgm:pt>
    <dgm:pt modelId="{A0AF1FF6-909B-4A87-886D-D41918FC58BA}" type="parTrans" cxnId="{169FDBA9-F471-4DBF-B48A-93BC23275798}">
      <dgm:prSet/>
      <dgm:spPr/>
      <dgm:t>
        <a:bodyPr/>
        <a:lstStyle/>
        <a:p>
          <a:endParaRPr lang="en-US"/>
        </a:p>
      </dgm:t>
    </dgm:pt>
    <dgm:pt modelId="{0C9668D9-1056-4FBB-B090-33940680EF69}" type="sibTrans" cxnId="{169FDBA9-F471-4DBF-B48A-93BC23275798}">
      <dgm:prSet/>
      <dgm:spPr/>
      <dgm:t>
        <a:bodyPr/>
        <a:lstStyle/>
        <a:p>
          <a:endParaRPr lang="en-US"/>
        </a:p>
      </dgm:t>
    </dgm:pt>
    <dgm:pt modelId="{D888A337-8AF0-42D7-A97C-54D9B68F9C52}">
      <dgm:prSet phldrT="[Text]"/>
      <dgm:spPr/>
      <dgm:t>
        <a:bodyPr/>
        <a:lstStyle/>
        <a:p>
          <a:r>
            <a:rPr lang="en-US" dirty="0" smtClean="0"/>
            <a:t>Specific functions are intercepted</a:t>
          </a:r>
          <a:endParaRPr lang="en-US" dirty="0"/>
        </a:p>
      </dgm:t>
    </dgm:pt>
    <dgm:pt modelId="{F03454A4-C60F-4A7B-8A2C-15DD33C630C7}" type="parTrans" cxnId="{6BC2FAA6-E179-4A6B-9BFA-8EB55ED46A25}">
      <dgm:prSet/>
      <dgm:spPr/>
      <dgm:t>
        <a:bodyPr/>
        <a:lstStyle/>
        <a:p>
          <a:endParaRPr lang="en-US"/>
        </a:p>
      </dgm:t>
    </dgm:pt>
    <dgm:pt modelId="{3F5CEF93-BD97-48BB-8E69-5635D281423D}" type="sibTrans" cxnId="{6BC2FAA6-E179-4A6B-9BFA-8EB55ED46A25}">
      <dgm:prSet/>
      <dgm:spPr/>
      <dgm:t>
        <a:bodyPr/>
        <a:lstStyle/>
        <a:p>
          <a:endParaRPr lang="en-US"/>
        </a:p>
      </dgm:t>
    </dgm:pt>
    <dgm:pt modelId="{A743146A-5BCC-472C-8454-3119CCE20221}">
      <dgm:prSet phldrT="[Text]" custT="1"/>
      <dgm:spPr/>
      <dgm:t>
        <a:bodyPr/>
        <a:lstStyle/>
        <a:p>
          <a:r>
            <a:rPr lang="en-US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Data extraction</a:t>
          </a:r>
        </a:p>
      </dgm:t>
    </dgm:pt>
    <dgm:pt modelId="{4EA43046-8160-40FC-81B6-2161628FB795}" type="parTrans" cxnId="{955793EB-D5BF-4297-B047-FD908B6C54DE}">
      <dgm:prSet/>
      <dgm:spPr/>
      <dgm:t>
        <a:bodyPr/>
        <a:lstStyle/>
        <a:p>
          <a:endParaRPr lang="en-US"/>
        </a:p>
      </dgm:t>
    </dgm:pt>
    <dgm:pt modelId="{10197DA5-BA33-4627-A7B1-2353F42EE3B2}" type="sibTrans" cxnId="{955793EB-D5BF-4297-B047-FD908B6C54DE}">
      <dgm:prSet/>
      <dgm:spPr/>
      <dgm:t>
        <a:bodyPr/>
        <a:lstStyle/>
        <a:p>
          <a:endParaRPr lang="en-US"/>
        </a:p>
      </dgm:t>
    </dgm:pt>
    <dgm:pt modelId="{84BDAC08-197C-4ABF-88FC-3F70DC904F56}">
      <dgm:prSet phldrT="[Text]"/>
      <dgm:spPr/>
      <dgm:t>
        <a:bodyPr/>
        <a:lstStyle/>
        <a:p>
          <a:r>
            <a:rPr lang="en-US" dirty="0" smtClean="0"/>
            <a:t>Unencrypted data is saved locally</a:t>
          </a:r>
          <a:endParaRPr lang="en-US" dirty="0"/>
        </a:p>
      </dgm:t>
    </dgm:pt>
    <dgm:pt modelId="{B7617E46-452F-46CB-AF00-8F4803B3FB24}" type="parTrans" cxnId="{5D1796D8-C283-477B-BB07-493190F4FA75}">
      <dgm:prSet/>
      <dgm:spPr/>
      <dgm:t>
        <a:bodyPr/>
        <a:lstStyle/>
        <a:p>
          <a:endParaRPr lang="en-US"/>
        </a:p>
      </dgm:t>
    </dgm:pt>
    <dgm:pt modelId="{733E5ABD-E8A7-4C3D-8746-3BEBE19D69AD}" type="sibTrans" cxnId="{5D1796D8-C283-477B-BB07-493190F4FA75}">
      <dgm:prSet/>
      <dgm:spPr/>
      <dgm:t>
        <a:bodyPr/>
        <a:lstStyle/>
        <a:p>
          <a:endParaRPr lang="en-US"/>
        </a:p>
      </dgm:t>
    </dgm:pt>
    <dgm:pt modelId="{E8D5F03C-8F63-4248-BCF5-C3505763C4FB}" type="pres">
      <dgm:prSet presAssocID="{447881EC-82F8-491B-97BC-A33807F20D5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476483-2902-4795-B420-81C3ABD0BA8E}" type="pres">
      <dgm:prSet presAssocID="{A743146A-5BCC-472C-8454-3119CCE20221}" presName="boxAndChildren" presStyleCnt="0"/>
      <dgm:spPr/>
    </dgm:pt>
    <dgm:pt modelId="{9288E28B-DF91-4489-A65B-C565EEFA9923}" type="pres">
      <dgm:prSet presAssocID="{A743146A-5BCC-472C-8454-3119CCE20221}" presName="parentTextBox" presStyleLbl="node1" presStyleIdx="0" presStyleCnt="3"/>
      <dgm:spPr/>
      <dgm:t>
        <a:bodyPr/>
        <a:lstStyle/>
        <a:p>
          <a:endParaRPr lang="en-US"/>
        </a:p>
      </dgm:t>
    </dgm:pt>
    <dgm:pt modelId="{BD8771A8-1732-4545-B538-FE31D4C0C5F2}" type="pres">
      <dgm:prSet presAssocID="{A743146A-5BCC-472C-8454-3119CCE20221}" presName="entireBox" presStyleLbl="node1" presStyleIdx="0" presStyleCnt="3"/>
      <dgm:spPr/>
      <dgm:t>
        <a:bodyPr/>
        <a:lstStyle/>
        <a:p>
          <a:endParaRPr lang="en-US"/>
        </a:p>
      </dgm:t>
    </dgm:pt>
    <dgm:pt modelId="{805B3F23-B695-4121-A0EC-13498C342836}" type="pres">
      <dgm:prSet presAssocID="{A743146A-5BCC-472C-8454-3119CCE20221}" presName="descendantBox" presStyleCnt="0"/>
      <dgm:spPr/>
    </dgm:pt>
    <dgm:pt modelId="{B4C40AD3-9532-46D4-8958-C6E90AA3211A}" type="pres">
      <dgm:prSet presAssocID="{84BDAC08-197C-4ABF-88FC-3F70DC904F56}" presName="childTextBox" presStyleLbl="fgAccFollowNode1" presStyleIdx="0" presStyleCnt="3" custLinFactNeighborX="4130" custLinFactNeighborY="105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76A6B-D16D-4A0D-ADF4-9DCBEB191A95}" type="pres">
      <dgm:prSet presAssocID="{0C9668D9-1056-4FBB-B090-33940680EF69}" presName="sp" presStyleCnt="0"/>
      <dgm:spPr/>
    </dgm:pt>
    <dgm:pt modelId="{890F008E-71E1-4FDE-878C-951085AFCAAD}" type="pres">
      <dgm:prSet presAssocID="{C9059A5B-2F0E-4C38-9117-A1FA5AAA3ADE}" presName="arrowAndChildren" presStyleCnt="0"/>
      <dgm:spPr/>
    </dgm:pt>
    <dgm:pt modelId="{AA8B4C39-668F-44C4-8E5D-26A93E9A3A91}" type="pres">
      <dgm:prSet presAssocID="{C9059A5B-2F0E-4C38-9117-A1FA5AAA3ADE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9F7F860D-6A2A-4005-9776-2963DF1828C4}" type="pres">
      <dgm:prSet presAssocID="{C9059A5B-2F0E-4C38-9117-A1FA5AAA3ADE}" presName="arrow" presStyleLbl="node1" presStyleIdx="1" presStyleCnt="3"/>
      <dgm:spPr/>
      <dgm:t>
        <a:bodyPr/>
        <a:lstStyle/>
        <a:p>
          <a:endParaRPr lang="en-US"/>
        </a:p>
      </dgm:t>
    </dgm:pt>
    <dgm:pt modelId="{ABC199BA-997F-4BC3-897F-BC3C4AC28050}" type="pres">
      <dgm:prSet presAssocID="{C9059A5B-2F0E-4C38-9117-A1FA5AAA3ADE}" presName="descendantArrow" presStyleCnt="0"/>
      <dgm:spPr/>
    </dgm:pt>
    <dgm:pt modelId="{BD1EBC22-8607-4F6D-A296-7A05BC7938D5}" type="pres">
      <dgm:prSet presAssocID="{D888A337-8AF0-42D7-A97C-54D9B68F9C52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414B1-9932-4528-BE7C-4C24563BBBEC}" type="pres">
      <dgm:prSet presAssocID="{49148032-CCC9-4C31-B154-94B306E233F6}" presName="sp" presStyleCnt="0"/>
      <dgm:spPr/>
    </dgm:pt>
    <dgm:pt modelId="{B7C9F6E9-C6C1-41C9-8912-CE5E3DABADF2}" type="pres">
      <dgm:prSet presAssocID="{593B0B8C-397B-4415-9B01-3C4107DCEB7F}" presName="arrowAndChildren" presStyleCnt="0"/>
      <dgm:spPr/>
    </dgm:pt>
    <dgm:pt modelId="{CDFDF240-C657-4AA6-88CE-4FF35C18A40C}" type="pres">
      <dgm:prSet presAssocID="{593B0B8C-397B-4415-9B01-3C4107DCEB7F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657DBD7A-8BAA-474C-827A-1B0C52AA9A55}" type="pres">
      <dgm:prSet presAssocID="{593B0B8C-397B-4415-9B01-3C4107DCEB7F}" presName="arrow" presStyleLbl="node1" presStyleIdx="2" presStyleCnt="3" custLinFactNeighborX="-16461" custLinFactNeighborY="-46"/>
      <dgm:spPr/>
      <dgm:t>
        <a:bodyPr/>
        <a:lstStyle/>
        <a:p>
          <a:endParaRPr lang="en-US"/>
        </a:p>
      </dgm:t>
    </dgm:pt>
    <dgm:pt modelId="{A26FD48D-110E-4065-8942-3D13F61582ED}" type="pres">
      <dgm:prSet presAssocID="{593B0B8C-397B-4415-9B01-3C4107DCEB7F}" presName="descendantArrow" presStyleCnt="0"/>
      <dgm:spPr/>
    </dgm:pt>
    <dgm:pt modelId="{4815420E-4469-4517-B3C3-927B7F91B25D}" type="pres">
      <dgm:prSet presAssocID="{1C9C21CB-63EB-4A30-8071-09604564BFE0}" presName="childTextArrow" presStyleLbl="fgAccFollowNode1" presStyleIdx="2" presStyleCnt="3" custLinFactNeighborX="866" custLinFactNeighborY="-67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5793EB-D5BF-4297-B047-FD908B6C54DE}" srcId="{447881EC-82F8-491B-97BC-A33807F20D57}" destId="{A743146A-5BCC-472C-8454-3119CCE20221}" srcOrd="2" destOrd="0" parTransId="{4EA43046-8160-40FC-81B6-2161628FB795}" sibTransId="{10197DA5-BA33-4627-A7B1-2353F42EE3B2}"/>
    <dgm:cxn modelId="{DE65842D-FCAD-4F19-B6EC-2E02774773BD}" type="presOf" srcId="{593B0B8C-397B-4415-9B01-3C4107DCEB7F}" destId="{CDFDF240-C657-4AA6-88CE-4FF35C18A40C}" srcOrd="0" destOrd="0" presId="urn:microsoft.com/office/officeart/2005/8/layout/process4"/>
    <dgm:cxn modelId="{E4E76350-6C22-4370-8D19-C88746886188}" srcId="{593B0B8C-397B-4415-9B01-3C4107DCEB7F}" destId="{1C9C21CB-63EB-4A30-8071-09604564BFE0}" srcOrd="0" destOrd="0" parTransId="{845068E7-4BB1-4E2A-A5DB-588C792B2B8B}" sibTransId="{0B438464-6461-4348-9202-8A9FD2079301}"/>
    <dgm:cxn modelId="{CB4D333A-9BE3-4F20-B0CA-5DBE7C073BDE}" type="presOf" srcId="{C9059A5B-2F0E-4C38-9117-A1FA5AAA3ADE}" destId="{AA8B4C39-668F-44C4-8E5D-26A93E9A3A91}" srcOrd="0" destOrd="0" presId="urn:microsoft.com/office/officeart/2005/8/layout/process4"/>
    <dgm:cxn modelId="{6BC2FAA6-E179-4A6B-9BFA-8EB55ED46A25}" srcId="{C9059A5B-2F0E-4C38-9117-A1FA5AAA3ADE}" destId="{D888A337-8AF0-42D7-A97C-54D9B68F9C52}" srcOrd="0" destOrd="0" parTransId="{F03454A4-C60F-4A7B-8A2C-15DD33C630C7}" sibTransId="{3F5CEF93-BD97-48BB-8E69-5635D281423D}"/>
    <dgm:cxn modelId="{2620F700-82D9-4F69-8201-2BB89744A8B3}" type="presOf" srcId="{447881EC-82F8-491B-97BC-A33807F20D57}" destId="{E8D5F03C-8F63-4248-BCF5-C3505763C4FB}" srcOrd="0" destOrd="0" presId="urn:microsoft.com/office/officeart/2005/8/layout/process4"/>
    <dgm:cxn modelId="{169FDBA9-F471-4DBF-B48A-93BC23275798}" srcId="{447881EC-82F8-491B-97BC-A33807F20D57}" destId="{C9059A5B-2F0E-4C38-9117-A1FA5AAA3ADE}" srcOrd="1" destOrd="0" parTransId="{A0AF1FF6-909B-4A87-886D-D41918FC58BA}" sibTransId="{0C9668D9-1056-4FBB-B090-33940680EF69}"/>
    <dgm:cxn modelId="{5D24DD49-FAFD-44BB-8D5B-F98AD0505FD9}" type="presOf" srcId="{593B0B8C-397B-4415-9B01-3C4107DCEB7F}" destId="{657DBD7A-8BAA-474C-827A-1B0C52AA9A55}" srcOrd="1" destOrd="0" presId="urn:microsoft.com/office/officeart/2005/8/layout/process4"/>
    <dgm:cxn modelId="{A6B3F637-7CCD-4AE9-A0B0-28703290E89D}" type="presOf" srcId="{A743146A-5BCC-472C-8454-3119CCE20221}" destId="{BD8771A8-1732-4545-B538-FE31D4C0C5F2}" srcOrd="1" destOrd="0" presId="urn:microsoft.com/office/officeart/2005/8/layout/process4"/>
    <dgm:cxn modelId="{F69C05DB-E1AC-4772-9F4B-A7C1C6724A14}" type="presOf" srcId="{D888A337-8AF0-42D7-A97C-54D9B68F9C52}" destId="{BD1EBC22-8607-4F6D-A296-7A05BC7938D5}" srcOrd="0" destOrd="0" presId="urn:microsoft.com/office/officeart/2005/8/layout/process4"/>
    <dgm:cxn modelId="{CAADC3B5-E7EB-4CBA-9A00-9AD85857046F}" type="presOf" srcId="{84BDAC08-197C-4ABF-88FC-3F70DC904F56}" destId="{B4C40AD3-9532-46D4-8958-C6E90AA3211A}" srcOrd="0" destOrd="0" presId="urn:microsoft.com/office/officeart/2005/8/layout/process4"/>
    <dgm:cxn modelId="{BB90F46A-5A0D-4132-B74D-EEF57042ECFB}" type="presOf" srcId="{A743146A-5BCC-472C-8454-3119CCE20221}" destId="{9288E28B-DF91-4489-A65B-C565EEFA9923}" srcOrd="0" destOrd="0" presId="urn:microsoft.com/office/officeart/2005/8/layout/process4"/>
    <dgm:cxn modelId="{E7A69562-2F2B-4410-95D2-6FC57ADB7B83}" type="presOf" srcId="{1C9C21CB-63EB-4A30-8071-09604564BFE0}" destId="{4815420E-4469-4517-B3C3-927B7F91B25D}" srcOrd="0" destOrd="0" presId="urn:microsoft.com/office/officeart/2005/8/layout/process4"/>
    <dgm:cxn modelId="{DFBD9195-9EA8-48DE-BBF4-AD8FBBDA7EEB}" type="presOf" srcId="{C9059A5B-2F0E-4C38-9117-A1FA5AAA3ADE}" destId="{9F7F860D-6A2A-4005-9776-2963DF1828C4}" srcOrd="1" destOrd="0" presId="urn:microsoft.com/office/officeart/2005/8/layout/process4"/>
    <dgm:cxn modelId="{5D1796D8-C283-477B-BB07-493190F4FA75}" srcId="{A743146A-5BCC-472C-8454-3119CCE20221}" destId="{84BDAC08-197C-4ABF-88FC-3F70DC904F56}" srcOrd="0" destOrd="0" parTransId="{B7617E46-452F-46CB-AF00-8F4803B3FB24}" sibTransId="{733E5ABD-E8A7-4C3D-8746-3BEBE19D69AD}"/>
    <dgm:cxn modelId="{E3CA68B3-6952-454A-90AC-6904A9CD9942}" srcId="{447881EC-82F8-491B-97BC-A33807F20D57}" destId="{593B0B8C-397B-4415-9B01-3C4107DCEB7F}" srcOrd="0" destOrd="0" parTransId="{A4FFF556-A4D1-4673-83F8-D390EB739A8F}" sibTransId="{49148032-CCC9-4C31-B154-94B306E233F6}"/>
    <dgm:cxn modelId="{C4F2C1A3-E9E5-4CB6-87D3-E9C05CA07855}" type="presParOf" srcId="{E8D5F03C-8F63-4248-BCF5-C3505763C4FB}" destId="{28476483-2902-4795-B420-81C3ABD0BA8E}" srcOrd="0" destOrd="0" presId="urn:microsoft.com/office/officeart/2005/8/layout/process4"/>
    <dgm:cxn modelId="{89D26AA0-2570-4EDE-9D57-579114030ECD}" type="presParOf" srcId="{28476483-2902-4795-B420-81C3ABD0BA8E}" destId="{9288E28B-DF91-4489-A65B-C565EEFA9923}" srcOrd="0" destOrd="0" presId="urn:microsoft.com/office/officeart/2005/8/layout/process4"/>
    <dgm:cxn modelId="{EAAF7E18-0BDA-4FB1-ABBE-4372CC01D362}" type="presParOf" srcId="{28476483-2902-4795-B420-81C3ABD0BA8E}" destId="{BD8771A8-1732-4545-B538-FE31D4C0C5F2}" srcOrd="1" destOrd="0" presId="urn:microsoft.com/office/officeart/2005/8/layout/process4"/>
    <dgm:cxn modelId="{4AAA4AED-2793-4D83-A13B-23A95B8B59F3}" type="presParOf" srcId="{28476483-2902-4795-B420-81C3ABD0BA8E}" destId="{805B3F23-B695-4121-A0EC-13498C342836}" srcOrd="2" destOrd="0" presId="urn:microsoft.com/office/officeart/2005/8/layout/process4"/>
    <dgm:cxn modelId="{E9C87EFC-F0C4-423F-AAB9-E20AAE8DBAFE}" type="presParOf" srcId="{805B3F23-B695-4121-A0EC-13498C342836}" destId="{B4C40AD3-9532-46D4-8958-C6E90AA3211A}" srcOrd="0" destOrd="0" presId="urn:microsoft.com/office/officeart/2005/8/layout/process4"/>
    <dgm:cxn modelId="{5193D75E-E304-4E4D-9D12-A1131C9851F6}" type="presParOf" srcId="{E8D5F03C-8F63-4248-BCF5-C3505763C4FB}" destId="{08176A6B-D16D-4A0D-ADF4-9DCBEB191A95}" srcOrd="1" destOrd="0" presId="urn:microsoft.com/office/officeart/2005/8/layout/process4"/>
    <dgm:cxn modelId="{BDD08A0C-A427-4F55-8DF8-DE9D2B413E10}" type="presParOf" srcId="{E8D5F03C-8F63-4248-BCF5-C3505763C4FB}" destId="{890F008E-71E1-4FDE-878C-951085AFCAAD}" srcOrd="2" destOrd="0" presId="urn:microsoft.com/office/officeart/2005/8/layout/process4"/>
    <dgm:cxn modelId="{B7ECE6E4-0E6D-4865-B78D-09F081CC341C}" type="presParOf" srcId="{890F008E-71E1-4FDE-878C-951085AFCAAD}" destId="{AA8B4C39-668F-44C4-8E5D-26A93E9A3A91}" srcOrd="0" destOrd="0" presId="urn:microsoft.com/office/officeart/2005/8/layout/process4"/>
    <dgm:cxn modelId="{CD43D883-4F13-4983-9EF9-4BBBFCC72F7F}" type="presParOf" srcId="{890F008E-71E1-4FDE-878C-951085AFCAAD}" destId="{9F7F860D-6A2A-4005-9776-2963DF1828C4}" srcOrd="1" destOrd="0" presId="urn:microsoft.com/office/officeart/2005/8/layout/process4"/>
    <dgm:cxn modelId="{2FCCF309-2F26-40DD-8286-B6F9F34A4BA8}" type="presParOf" srcId="{890F008E-71E1-4FDE-878C-951085AFCAAD}" destId="{ABC199BA-997F-4BC3-897F-BC3C4AC28050}" srcOrd="2" destOrd="0" presId="urn:microsoft.com/office/officeart/2005/8/layout/process4"/>
    <dgm:cxn modelId="{8A24C333-3FFF-4157-A0AF-1D49BAE15CFF}" type="presParOf" srcId="{ABC199BA-997F-4BC3-897F-BC3C4AC28050}" destId="{BD1EBC22-8607-4F6D-A296-7A05BC7938D5}" srcOrd="0" destOrd="0" presId="urn:microsoft.com/office/officeart/2005/8/layout/process4"/>
    <dgm:cxn modelId="{941E4B54-6B46-4AEE-ACE1-258EF6F1BF5F}" type="presParOf" srcId="{E8D5F03C-8F63-4248-BCF5-C3505763C4FB}" destId="{CCF414B1-9932-4528-BE7C-4C24563BBBEC}" srcOrd="3" destOrd="0" presId="urn:microsoft.com/office/officeart/2005/8/layout/process4"/>
    <dgm:cxn modelId="{A514FB5F-2641-46CA-A218-DBD04D8D5798}" type="presParOf" srcId="{E8D5F03C-8F63-4248-BCF5-C3505763C4FB}" destId="{B7C9F6E9-C6C1-41C9-8912-CE5E3DABADF2}" srcOrd="4" destOrd="0" presId="urn:microsoft.com/office/officeart/2005/8/layout/process4"/>
    <dgm:cxn modelId="{7CAD8735-6D2F-4092-B04F-6905AF78D36F}" type="presParOf" srcId="{B7C9F6E9-C6C1-41C9-8912-CE5E3DABADF2}" destId="{CDFDF240-C657-4AA6-88CE-4FF35C18A40C}" srcOrd="0" destOrd="0" presId="urn:microsoft.com/office/officeart/2005/8/layout/process4"/>
    <dgm:cxn modelId="{D50B8D9C-B3FE-410D-9C2B-DCB1B0095DAB}" type="presParOf" srcId="{B7C9F6E9-C6C1-41C9-8912-CE5E3DABADF2}" destId="{657DBD7A-8BAA-474C-827A-1B0C52AA9A55}" srcOrd="1" destOrd="0" presId="urn:microsoft.com/office/officeart/2005/8/layout/process4"/>
    <dgm:cxn modelId="{41639E2A-8AC5-424E-8B06-CB98F976E91D}" type="presParOf" srcId="{B7C9F6E9-C6C1-41C9-8912-CE5E3DABADF2}" destId="{A26FD48D-110E-4065-8942-3D13F61582ED}" srcOrd="2" destOrd="0" presId="urn:microsoft.com/office/officeart/2005/8/layout/process4"/>
    <dgm:cxn modelId="{270ACEEE-A575-4E72-8211-176CC98AE247}" type="presParOf" srcId="{A26FD48D-110E-4065-8942-3D13F61582ED}" destId="{4815420E-4469-4517-B3C3-927B7F91B25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771A8-1732-4545-B538-FE31D4C0C5F2}">
      <dsp:nvSpPr>
        <dsp:cNvPr id="0" name=""/>
        <dsp:cNvSpPr/>
      </dsp:nvSpPr>
      <dsp:spPr>
        <a:xfrm>
          <a:off x="0" y="3014603"/>
          <a:ext cx="8311413" cy="9894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Data extraction</a:t>
          </a:r>
        </a:p>
      </dsp:txBody>
      <dsp:txXfrm>
        <a:off x="0" y="3014603"/>
        <a:ext cx="8311413" cy="534308"/>
      </dsp:txXfrm>
    </dsp:sp>
    <dsp:sp modelId="{B4C40AD3-9532-46D4-8958-C6E90AA3211A}">
      <dsp:nvSpPr>
        <dsp:cNvPr id="0" name=""/>
        <dsp:cNvSpPr/>
      </dsp:nvSpPr>
      <dsp:spPr>
        <a:xfrm>
          <a:off x="0" y="3549620"/>
          <a:ext cx="8311413" cy="4551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Unencrypted data is saved locally</a:t>
          </a:r>
          <a:endParaRPr lang="en-US" sz="2700" kern="1200" dirty="0"/>
        </a:p>
      </dsp:txBody>
      <dsp:txXfrm>
        <a:off x="0" y="3549620"/>
        <a:ext cx="8311413" cy="455151"/>
      </dsp:txXfrm>
    </dsp:sp>
    <dsp:sp modelId="{9F7F860D-6A2A-4005-9776-2963DF1828C4}">
      <dsp:nvSpPr>
        <dsp:cNvPr id="0" name=""/>
        <dsp:cNvSpPr/>
      </dsp:nvSpPr>
      <dsp:spPr>
        <a:xfrm rot="10800000">
          <a:off x="0" y="1507655"/>
          <a:ext cx="8311413" cy="15217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API Hooking</a:t>
          </a:r>
        </a:p>
      </dsp:txBody>
      <dsp:txXfrm rot="-10800000">
        <a:off x="0" y="1507655"/>
        <a:ext cx="8311413" cy="534148"/>
      </dsp:txXfrm>
    </dsp:sp>
    <dsp:sp modelId="{BD1EBC22-8607-4F6D-A296-7A05BC7938D5}">
      <dsp:nvSpPr>
        <dsp:cNvPr id="0" name=""/>
        <dsp:cNvSpPr/>
      </dsp:nvSpPr>
      <dsp:spPr>
        <a:xfrm>
          <a:off x="0" y="2041804"/>
          <a:ext cx="8311413" cy="4550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Specific functions are intercepted</a:t>
          </a:r>
          <a:endParaRPr lang="en-US" sz="2700" kern="1200" dirty="0"/>
        </a:p>
      </dsp:txBody>
      <dsp:txXfrm>
        <a:off x="0" y="2041804"/>
        <a:ext cx="8311413" cy="455015"/>
      </dsp:txXfrm>
    </dsp:sp>
    <dsp:sp modelId="{657DBD7A-8BAA-474C-827A-1B0C52AA9A55}">
      <dsp:nvSpPr>
        <dsp:cNvPr id="0" name=""/>
        <dsp:cNvSpPr/>
      </dsp:nvSpPr>
      <dsp:spPr>
        <a:xfrm rot="10800000">
          <a:off x="0" y="7"/>
          <a:ext cx="8311413" cy="15217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Reflective DLL Injection</a:t>
          </a:r>
        </a:p>
      </dsp:txBody>
      <dsp:txXfrm rot="-10800000">
        <a:off x="0" y="7"/>
        <a:ext cx="8311413" cy="534148"/>
      </dsp:txXfrm>
    </dsp:sp>
    <dsp:sp modelId="{4815420E-4469-4517-B3C3-927B7F91B25D}">
      <dsp:nvSpPr>
        <dsp:cNvPr id="0" name=""/>
        <dsp:cNvSpPr/>
      </dsp:nvSpPr>
      <dsp:spPr>
        <a:xfrm>
          <a:off x="0" y="504056"/>
          <a:ext cx="8311413" cy="4550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The DLL is injected into target processes</a:t>
          </a:r>
          <a:endParaRPr lang="en-US" sz="2700" kern="1200" dirty="0"/>
        </a:p>
      </dsp:txBody>
      <dsp:txXfrm>
        <a:off x="0" y="504056"/>
        <a:ext cx="8311413" cy="455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8/7/2015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pPr/>
              <a:t>8/7/2015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98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85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1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11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9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0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16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4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6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1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8/7/2015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seastorm/PuttyRider" TargetMode="Externa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ytroRST/NetRipper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1012552"/>
            <a:ext cx="8735325" cy="2000251"/>
          </a:xfrm>
        </p:spPr>
        <p:txBody>
          <a:bodyPr/>
          <a:lstStyle/>
          <a:p>
            <a:r>
              <a:rPr lang="en-US" dirty="0" smtClean="0"/>
              <a:t>NetRipper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3044552"/>
            <a:ext cx="9581804" cy="1752600"/>
          </a:xfrm>
        </p:spPr>
        <p:txBody>
          <a:bodyPr/>
          <a:lstStyle/>
          <a:p>
            <a:r>
              <a:rPr lang="en-US" dirty="0" smtClean="0"/>
              <a:t>Smart traffic sniffing for penetration testers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1924" y="3751575"/>
            <a:ext cx="676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Ionut Popescu – Senior Security Consultant @ KPMG Romania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2044" y="188640"/>
            <a:ext cx="7488832" cy="12239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Implementation details</a:t>
            </a:r>
            <a:endParaRPr lang="en-US" sz="48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89383088"/>
              </p:ext>
            </p:extLst>
          </p:nvPr>
        </p:nvGraphicFramePr>
        <p:xfrm>
          <a:off x="2422004" y="1988840"/>
          <a:ext cx="8311413" cy="4004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28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116632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Classic DLL Injection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1638761" y="4276253"/>
            <a:ext cx="9361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Disadvantages: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/>
              <a:t>DLL must be written on disk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/>
              <a:t>DLL is listed in the process modules</a:t>
            </a: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638567" y="2114147"/>
            <a:ext cx="9505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How it works: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Open the remote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Write DLL full path location in process memory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Call </a:t>
            </a:r>
            <a:r>
              <a:rPr lang="en-US" sz="28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LoadLibrary()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smtClean="0"/>
              <a:t>to load the DLL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4255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Reflective </a:t>
            </a:r>
            <a:r>
              <a:rPr lang="en-US" sz="4800" dirty="0"/>
              <a:t>DLL Injection</a:t>
            </a:r>
            <a:br>
              <a:rPr lang="en-US" sz="4800" dirty="0"/>
            </a:br>
            <a:r>
              <a:rPr lang="en-US" sz="2000" dirty="0"/>
              <a:t>Stephen Fewer [Harmony Security</a:t>
            </a:r>
            <a:r>
              <a:rPr lang="en-US" sz="2000" dirty="0" smtClean="0"/>
              <a:t>]</a:t>
            </a:r>
            <a:endParaRPr lang="en-US" sz="20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1341884" y="1916832"/>
            <a:ext cx="10297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How it works: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DLL contents are copied from memory to target process memory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An exported </a:t>
            </a:r>
            <a:r>
              <a:rPr lang="en-US" sz="2800" dirty="0"/>
              <a:t>function </a:t>
            </a:r>
            <a:r>
              <a:rPr lang="en-US" sz="2800" dirty="0" smtClean="0"/>
              <a:t>is called ( </a:t>
            </a:r>
            <a:r>
              <a:rPr lang="en-US" sz="28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ReflectiveLoader()</a:t>
            </a:r>
            <a:r>
              <a:rPr lang="en-US" sz="2800" dirty="0" smtClean="0"/>
              <a:t> 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The function correctly loads the DLL into memory</a:t>
            </a: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1884" y="4221088"/>
            <a:ext cx="9361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Advantages:</a:t>
            </a:r>
          </a:p>
          <a:p>
            <a:pPr marL="457200" indent="-457200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2800" dirty="0" smtClean="0"/>
              <a:t>DLL does not touch the disk (antivirus bypass)</a:t>
            </a:r>
          </a:p>
          <a:p>
            <a:pPr marL="457200" indent="-457200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2800" dirty="0" smtClean="0"/>
              <a:t>DLL is not listed in the process modules (stealth)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6873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3" y="548680"/>
            <a:ext cx="10360501" cy="719907"/>
          </a:xfrm>
        </p:spPr>
        <p:txBody>
          <a:bodyPr/>
          <a:lstStyle/>
          <a:p>
            <a:pPr algn="ctr"/>
            <a:r>
              <a:rPr lang="en-US" dirty="0" smtClean="0"/>
              <a:t>Detailed Reflective DLL Injection [1]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18883" y="1614811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Load the DLL contents into remote process: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40" y="2484255"/>
            <a:ext cx="8496944" cy="3752033"/>
          </a:xfrm>
          <a:prstGeom prst="roundRect">
            <a:avLst>
              <a:gd name="adj" fmla="val 746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2996952"/>
            <a:ext cx="1943602" cy="32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9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218883" y="548680"/>
            <a:ext cx="10360501" cy="719907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Detailed Reflective DLL Injection [2.1]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8883" y="1614811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Find the DLL image base (like LoadLibrary):</a:t>
            </a:r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78" y="2484255"/>
            <a:ext cx="7947402" cy="3897073"/>
          </a:xfrm>
          <a:prstGeom prst="roundRect">
            <a:avLst>
              <a:gd name="adj" fmla="val 685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578" name="Picture 2" descr="http://web.pdx.edu/~ngorman/nafiegorman/Draw%20Simpsons%20in%205%20steps1/img/homer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804" y="3429000"/>
            <a:ext cx="2160240" cy="2700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00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218883" y="548680"/>
            <a:ext cx="10360501" cy="719907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Detailed Reflective DLL Injection [2.2]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8883" y="1412776"/>
            <a:ext cx="7560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Find useful functions:</a:t>
            </a:r>
          </a:p>
          <a:p>
            <a:r>
              <a:rPr lang="en-GB" sz="1400" dirty="0" err="1"/>
              <a:t>LoadLibraryA</a:t>
            </a:r>
            <a:r>
              <a:rPr lang="en-GB" sz="1400" dirty="0"/>
              <a:t>, </a:t>
            </a:r>
            <a:r>
              <a:rPr lang="en-GB" sz="1400" dirty="0" err="1"/>
              <a:t>GetProcAddress</a:t>
            </a:r>
            <a:r>
              <a:rPr lang="en-GB" sz="1400" dirty="0"/>
              <a:t>, </a:t>
            </a:r>
            <a:r>
              <a:rPr lang="en-GB" sz="1400" dirty="0" err="1"/>
              <a:t>VirtualAlloc</a:t>
            </a:r>
            <a:r>
              <a:rPr lang="en-GB" sz="1400" dirty="0"/>
              <a:t>, </a:t>
            </a:r>
            <a:r>
              <a:rPr lang="en-GB" sz="1400" dirty="0" err="1"/>
              <a:t>NtFlushInstructionCache</a:t>
            </a:r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2420888"/>
            <a:ext cx="7306695" cy="4077269"/>
          </a:xfrm>
          <a:prstGeom prst="roundRect">
            <a:avLst>
              <a:gd name="adj" fmla="val 751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556" name="Picture 4" descr="http://s3.amazonaws.com/rapgenius/Homer_Simpson_Vector_by_bark20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1844" y="3284984"/>
            <a:ext cx="2050788" cy="2880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482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218883" y="548680"/>
            <a:ext cx="10360501" cy="719907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Detailed Reflective DLL Injection [2.3]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8883" y="1614811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Load DLL headers and sections: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32" y="2484255"/>
            <a:ext cx="7069924" cy="3825065"/>
          </a:xfrm>
          <a:prstGeom prst="roundRect">
            <a:avLst>
              <a:gd name="adj" fmla="val 617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3356992"/>
            <a:ext cx="2902281" cy="26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0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218883" y="548680"/>
            <a:ext cx="10360501" cy="719907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Detailed Reflective DLL Injection [2.4]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8883" y="1614811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Process imports and load additional DLLs:</a:t>
            </a:r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771" y="3356992"/>
            <a:ext cx="9072047" cy="2376264"/>
          </a:xfrm>
          <a:prstGeom prst="roundRect">
            <a:avLst>
              <a:gd name="adj" fmla="val 908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2472027"/>
            <a:ext cx="1834921" cy="27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218883" y="548680"/>
            <a:ext cx="10360501" cy="719907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Detailed Reflective DLL Injection [2.5]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8883" y="1614811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Process image relocations: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636912"/>
            <a:ext cx="9449101" cy="3528392"/>
          </a:xfrm>
          <a:prstGeom prst="roundRect">
            <a:avLst>
              <a:gd name="adj" fmla="val 79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2" descr="http://www.officialpsds.com/images/thumbs/Flying-Homer-psd926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8628" y="1484784"/>
            <a:ext cx="2952328" cy="24799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708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218883" y="548680"/>
            <a:ext cx="10360501" cy="719907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Detailed Reflective DLL Injection [2.6]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8883" y="1614811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Call </a:t>
            </a:r>
            <a:r>
              <a:rPr lang="en-US" sz="2800" dirty="0" err="1" smtClean="0"/>
              <a:t>entrypoint</a:t>
            </a:r>
            <a:r>
              <a:rPr lang="en-US" sz="2800" dirty="0" smtClean="0"/>
              <a:t> (</a:t>
            </a:r>
            <a:r>
              <a:rPr lang="en-US" sz="2800" dirty="0" err="1" smtClean="0"/>
              <a:t>DllMain</a:t>
            </a:r>
            <a:r>
              <a:rPr lang="en-US" sz="2800" dirty="0" smtClean="0"/>
              <a:t>):</a:t>
            </a:r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2498344"/>
            <a:ext cx="9935298" cy="3069442"/>
          </a:xfrm>
          <a:prstGeom prst="roundRect">
            <a:avLst>
              <a:gd name="adj" fmla="val 663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4584607"/>
            <a:ext cx="1584176" cy="19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17948" y="836712"/>
            <a:ext cx="3375725" cy="87914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Who am I?</a:t>
            </a:r>
            <a:endParaRPr lang="en-US" sz="48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10236" y="2636912"/>
            <a:ext cx="7416824" cy="3382152"/>
          </a:xfrm>
        </p:spPr>
        <p:txBody>
          <a:bodyPr/>
          <a:lstStyle/>
          <a:p>
            <a:r>
              <a:rPr lang="en-US" dirty="0" smtClean="0"/>
              <a:t>Ionut Popescu</a:t>
            </a:r>
          </a:p>
          <a:p>
            <a:r>
              <a:rPr lang="en-US" dirty="0" smtClean="0"/>
              <a:t>Senior Security Consultant @ KPMG Romania</a:t>
            </a:r>
          </a:p>
          <a:p>
            <a:r>
              <a:rPr lang="en-US" dirty="0" smtClean="0"/>
              <a:t>Blogger @ securitycafe.ro</a:t>
            </a:r>
          </a:p>
          <a:p>
            <a:r>
              <a:rPr lang="en-US" dirty="0" smtClean="0"/>
              <a:t>Administrator @ rstforums.com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36" y="221475"/>
            <a:ext cx="1944216" cy="756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2636912"/>
            <a:ext cx="2400267" cy="2160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29916" y="1487347"/>
            <a:ext cx="9865096" cy="511000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" name="TextBox 3"/>
          <p:cNvSpPr txBox="1"/>
          <p:nvPr/>
        </p:nvSpPr>
        <p:spPr>
          <a:xfrm>
            <a:off x="5662363" y="1510564"/>
            <a:ext cx="205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Outlook.exe</a:t>
            </a:r>
            <a:endParaRPr lang="en-GB" sz="2800" b="1" u="sng" dirty="0"/>
          </a:p>
        </p:txBody>
      </p:sp>
      <p:sp>
        <p:nvSpPr>
          <p:cNvPr id="5" name="Rectangle 4"/>
          <p:cNvSpPr/>
          <p:nvPr/>
        </p:nvSpPr>
        <p:spPr>
          <a:xfrm>
            <a:off x="4438228" y="2224028"/>
            <a:ext cx="4464496" cy="700916"/>
          </a:xfrm>
          <a:prstGeom prst="rect">
            <a:avLst/>
          </a:prstGeom>
          <a:gradFill>
            <a:gsLst>
              <a:gs pos="0">
                <a:schemeClr val="bg2">
                  <a:tint val="100000"/>
                  <a:shade val="0"/>
                  <a:satMod val="100000"/>
                </a:schemeClr>
              </a:gs>
              <a:gs pos="85000">
                <a:schemeClr val="bg2">
                  <a:tint val="100000"/>
                  <a:shade val="30000"/>
                  <a:satMod val="100000"/>
                </a:schemeClr>
              </a:gs>
              <a:gs pos="100000">
                <a:schemeClr val="bg2">
                  <a:shade val="60000"/>
                  <a:satMod val="100000"/>
                </a:schemeClr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" name="TextBox 5"/>
          <p:cNvSpPr txBox="1"/>
          <p:nvPr/>
        </p:nvSpPr>
        <p:spPr>
          <a:xfrm>
            <a:off x="5911143" y="2253852"/>
            <a:ext cx="180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user32.dll</a:t>
            </a:r>
            <a:endParaRPr lang="en-GB" sz="2800" dirty="0"/>
          </a:p>
        </p:txBody>
      </p:sp>
      <p:sp>
        <p:nvSpPr>
          <p:cNvPr id="7" name="Rectangle 6"/>
          <p:cNvSpPr/>
          <p:nvPr/>
        </p:nvSpPr>
        <p:spPr>
          <a:xfrm>
            <a:off x="1917948" y="3163534"/>
            <a:ext cx="4464496" cy="2318777"/>
          </a:xfrm>
          <a:prstGeom prst="rect">
            <a:avLst/>
          </a:prstGeom>
          <a:gradFill>
            <a:gsLst>
              <a:gs pos="0">
                <a:schemeClr val="bg2">
                  <a:tint val="100000"/>
                  <a:shade val="0"/>
                  <a:satMod val="100000"/>
                </a:schemeClr>
              </a:gs>
              <a:gs pos="85000">
                <a:schemeClr val="bg2">
                  <a:tint val="100000"/>
                  <a:shade val="30000"/>
                  <a:satMod val="100000"/>
                </a:schemeClr>
              </a:gs>
              <a:gs pos="100000">
                <a:schemeClr val="bg2">
                  <a:shade val="60000"/>
                  <a:satMod val="100000"/>
                </a:schemeClr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8" name="TextBox 7"/>
          <p:cNvSpPr txBox="1"/>
          <p:nvPr/>
        </p:nvSpPr>
        <p:spPr>
          <a:xfrm>
            <a:off x="1971954" y="3199537"/>
            <a:ext cx="40864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/>
              <a:t>ncrypt.dll</a:t>
            </a:r>
          </a:p>
          <a:p>
            <a:pPr algn="ctr"/>
            <a:r>
              <a:rPr lang="en-US" sz="2800" dirty="0" smtClean="0"/>
              <a:t>…</a:t>
            </a:r>
          </a:p>
          <a:p>
            <a:pPr algn="ctr"/>
            <a:r>
              <a:rPr lang="en-US" sz="2800" dirty="0" smtClean="0"/>
              <a:t>SslEncryptPacket</a:t>
            </a:r>
          </a:p>
          <a:p>
            <a:pPr algn="ctr"/>
            <a:r>
              <a:rPr lang="en-US" sz="2800" dirty="0" err="1" smtClean="0"/>
              <a:t>SslDecryptPacket</a:t>
            </a:r>
            <a:endParaRPr lang="en-US" sz="2800" dirty="0"/>
          </a:p>
          <a:p>
            <a:pPr algn="ctr"/>
            <a:r>
              <a:rPr lang="en-US" sz="2800" dirty="0" smtClean="0"/>
              <a:t>…</a:t>
            </a:r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4582244" y="5689994"/>
            <a:ext cx="4464496" cy="700916"/>
          </a:xfrm>
          <a:prstGeom prst="rect">
            <a:avLst/>
          </a:prstGeom>
          <a:gradFill>
            <a:gsLst>
              <a:gs pos="0">
                <a:schemeClr val="bg2">
                  <a:tint val="100000"/>
                  <a:shade val="0"/>
                  <a:satMod val="100000"/>
                </a:schemeClr>
              </a:gs>
              <a:gs pos="85000">
                <a:schemeClr val="bg2">
                  <a:tint val="100000"/>
                  <a:shade val="30000"/>
                  <a:satMod val="100000"/>
                </a:schemeClr>
              </a:gs>
              <a:gs pos="100000">
                <a:schemeClr val="bg2">
                  <a:shade val="60000"/>
                  <a:satMod val="100000"/>
                </a:schemeClr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TextBox 9"/>
          <p:cNvSpPr txBox="1"/>
          <p:nvPr/>
        </p:nvSpPr>
        <p:spPr>
          <a:xfrm>
            <a:off x="5806380" y="5767672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ws2_32.dll</a:t>
            </a:r>
            <a:endParaRPr lang="en-GB" sz="2800" dirty="0"/>
          </a:p>
        </p:txBody>
      </p:sp>
      <p:sp>
        <p:nvSpPr>
          <p:cNvPr id="12" name="Rectangle 11"/>
          <p:cNvSpPr/>
          <p:nvPr/>
        </p:nvSpPr>
        <p:spPr>
          <a:xfrm>
            <a:off x="6742484" y="3198455"/>
            <a:ext cx="4464496" cy="2318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6814492" y="3234458"/>
            <a:ext cx="41764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/>
              <a:t>NetRipper.dll</a:t>
            </a:r>
          </a:p>
          <a:p>
            <a:pPr algn="ctr"/>
            <a:r>
              <a:rPr lang="en-US" sz="2800" dirty="0" smtClean="0"/>
              <a:t>…</a:t>
            </a:r>
          </a:p>
          <a:p>
            <a:pPr algn="ctr"/>
            <a:r>
              <a:rPr lang="en-US" sz="2800" dirty="0" err="1" smtClean="0"/>
              <a:t>SslEncryptPacket_Hook</a:t>
            </a:r>
            <a:endParaRPr lang="en-US" sz="2800" dirty="0" smtClean="0"/>
          </a:p>
          <a:p>
            <a:pPr algn="ctr"/>
            <a:r>
              <a:rPr lang="en-US" sz="2800" dirty="0" err="1" smtClean="0"/>
              <a:t>SslDecryptPacket_Hook</a:t>
            </a:r>
            <a:endParaRPr lang="en-US" sz="2800" dirty="0" smtClean="0"/>
          </a:p>
          <a:p>
            <a:pPr algn="ctr"/>
            <a:r>
              <a:rPr lang="en-US" sz="2800" dirty="0" smtClean="0"/>
              <a:t>…</a:t>
            </a:r>
            <a:endParaRPr lang="en-GB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302324" y="4221088"/>
            <a:ext cx="1872208" cy="0"/>
          </a:xfrm>
          <a:prstGeom prst="straightConnector1">
            <a:avLst/>
          </a:prstGeom>
          <a:ln w="698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02324" y="4725144"/>
            <a:ext cx="1872208" cy="0"/>
          </a:xfrm>
          <a:prstGeom prst="straightConnector1">
            <a:avLst/>
          </a:prstGeom>
          <a:ln w="698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302324" y="4365104"/>
            <a:ext cx="1800200" cy="0"/>
          </a:xfrm>
          <a:prstGeom prst="straightConnector1">
            <a:avLst/>
          </a:prstGeom>
          <a:ln w="698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302324" y="4869160"/>
            <a:ext cx="1800200" cy="0"/>
          </a:xfrm>
          <a:prstGeom prst="straightConnector1">
            <a:avLst/>
          </a:prstGeom>
          <a:ln w="698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432509" cy="935931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API Hooking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550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01924" y="2060848"/>
            <a:ext cx="63158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Find function address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Place a “call” instruction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Call a generic hook function instead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Restore original bytes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Call a callback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Call original </a:t>
            </a:r>
            <a:r>
              <a:rPr lang="en-US" sz="2800" dirty="0" smtClean="0"/>
              <a:t>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Save network traffic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Restore hook</a:t>
            </a:r>
            <a:endParaRPr lang="en-GB" sz="2800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432509" cy="935931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API Hooking</a:t>
            </a:r>
            <a:endParaRPr lang="en-US" sz="4800" dirty="0"/>
          </a:p>
        </p:txBody>
      </p:sp>
      <p:pic>
        <p:nvPicPr>
          <p:cNvPr id="17410" name="Picture 2" descr="http://img3.wikia.nocookie.net/__cb20120730054752/disney/images/0/0d/Hook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6580" y="1772816"/>
            <a:ext cx="3744416" cy="37322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17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766630"/>
            <a:ext cx="8227839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32" y="4581128"/>
            <a:ext cx="824066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25860" y="1228690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Normal function code: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502124" y="4109010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Hooked function code:</a:t>
            </a:r>
            <a:endParaRPr lang="en-GB" sz="2000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432509" cy="935931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API Hooking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07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892482"/>
            <a:ext cx="7784298" cy="4423458"/>
          </a:xfrm>
          <a:prstGeom prst="roundRect">
            <a:avLst>
              <a:gd name="adj" fmla="val 675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125860" y="106655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Place hook:</a:t>
            </a:r>
            <a:endParaRPr lang="en-GB" sz="2800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432509" cy="935931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API Hooking details</a:t>
            </a:r>
            <a:endParaRPr lang="en-US" sz="4800" dirty="0"/>
          </a:p>
        </p:txBody>
      </p:sp>
      <p:pic>
        <p:nvPicPr>
          <p:cNvPr id="15362" name="Picture 2" descr="http://babysimpson.co.uk/assets/images/characters/bios/hom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94812" y="2132856"/>
            <a:ext cx="161925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73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5860" y="106655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Get hook information: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6" y="2132856"/>
            <a:ext cx="7449226" cy="3939607"/>
          </a:xfrm>
          <a:prstGeom prst="roundRect">
            <a:avLst>
              <a:gd name="adj" fmla="val 672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25" y="1340768"/>
            <a:ext cx="4901895" cy="1800200"/>
          </a:xfrm>
          <a:prstGeom prst="roundRect">
            <a:avLst>
              <a:gd name="adj" fmla="val 992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432509" cy="935931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API Hooking details</a:t>
            </a:r>
            <a:endParaRPr lang="en-US" sz="4800" dirty="0"/>
          </a:p>
        </p:txBody>
      </p:sp>
      <p:pic>
        <p:nvPicPr>
          <p:cNvPr id="9" name="Picture 2" descr="http://www.renders-graphiques.fr/image/upload/normal/7504_render_Homer_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22804" y="4149080"/>
            <a:ext cx="2313986" cy="2088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55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5860" y="106655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Place hook: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62" y="1700808"/>
            <a:ext cx="8963374" cy="1860323"/>
          </a:xfrm>
          <a:prstGeom prst="roundRect">
            <a:avLst>
              <a:gd name="adj" fmla="val 914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3789038"/>
            <a:ext cx="8412776" cy="2757401"/>
          </a:xfrm>
          <a:prstGeom prst="roundRect">
            <a:avLst>
              <a:gd name="adj" fmla="val 786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432509" cy="935931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API Hooking details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869" y="4180627"/>
            <a:ext cx="1709167" cy="19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3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5860" y="1066552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Callback function: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26" y="1988840"/>
            <a:ext cx="10432509" cy="4155237"/>
          </a:xfrm>
          <a:prstGeom prst="roundRect">
            <a:avLst>
              <a:gd name="adj" fmla="val 454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432509" cy="935931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API Hooking details</a:t>
            </a:r>
            <a:endParaRPr lang="en-US" sz="4800" dirty="0"/>
          </a:p>
        </p:txBody>
      </p:sp>
      <p:pic>
        <p:nvPicPr>
          <p:cNvPr id="12290" name="Picture 2" descr="http://img09.deviantart.net/19b3/i/2012/253/2/2/homer_omnomnom_vector_by_zoiby-d5e7zi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0596" y="2708920"/>
            <a:ext cx="3338204" cy="2088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900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</a:t>
            </a:r>
            <a:r>
              <a:rPr lang="en-US" sz="4800" dirty="0" smtClean="0"/>
              <a:t>Mozilla Firefox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1700808"/>
            <a:ext cx="9495039" cy="4032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743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Putty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61" y="2380546"/>
            <a:ext cx="5449060" cy="2200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3501008"/>
            <a:ext cx="5868219" cy="2867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1098401" y="1229851"/>
            <a:ext cx="11090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PuttyRider</a:t>
            </a:r>
            <a:r>
              <a:rPr lang="en-US" sz="2800" dirty="0" smtClean="0"/>
              <a:t> – Adrian </a:t>
            </a:r>
            <a:r>
              <a:rPr lang="en-US" sz="2800" dirty="0" err="1" smtClean="0"/>
              <a:t>Furtuna</a:t>
            </a:r>
            <a:r>
              <a:rPr lang="en-US" sz="2800" dirty="0" smtClean="0"/>
              <a:t>, KPMG Romania</a:t>
            </a:r>
            <a:endParaRPr lang="en-US" sz="2800" dirty="0" smtClean="0"/>
          </a:p>
          <a:p>
            <a:r>
              <a:rPr lang="en-US" sz="2000" dirty="0"/>
              <a:t>Hijack Putty sessions in order to sniff conversation and inject Linux commands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7558" y="5150880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github.com/seastorm/PuttyRider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274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Putty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43" y="1124744"/>
            <a:ext cx="7608334" cy="5572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152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236" y="606872"/>
            <a:ext cx="2643281" cy="87791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Romania</a:t>
            </a:r>
            <a:endParaRPr lang="en-GB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450" y="1871461"/>
            <a:ext cx="5688632" cy="42664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745105"/>
            <a:ext cx="902169" cy="601446"/>
          </a:xfrm>
          <a:prstGeom prst="rect">
            <a:avLst/>
          </a:prstGeom>
        </p:spPr>
      </p:pic>
      <p:pic>
        <p:nvPicPr>
          <p:cNvPr id="36866" name="Picture 2" descr="http://img03.deviantart.net/e69c/i/2012/301/e/4/dracula_by_edaherz-d5j8vx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3215" y="894269"/>
            <a:ext cx="1872208" cy="2268492"/>
          </a:xfrm>
          <a:prstGeom prst="rect">
            <a:avLst/>
          </a:prstGeom>
          <a:noFill/>
        </p:spPr>
      </p:pic>
      <p:pic>
        <p:nvPicPr>
          <p:cNvPr id="36868" name="Picture 4" descr="http://orig04.deviantart.net/7f49/f/2013/161/b/6/nadia_comaneci_render_by_gymnasticaedurabit-d68hdb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85900" y="3501008"/>
            <a:ext cx="2016224" cy="2839752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1" y="4004698"/>
            <a:ext cx="1674185" cy="22481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5"/>
          <a:stretch/>
        </p:blipFill>
        <p:spPr>
          <a:xfrm>
            <a:off x="9498109" y="1303487"/>
            <a:ext cx="2103120" cy="17959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393654" y="632191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High speed Internet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582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</a:t>
            </a:r>
            <a:r>
              <a:rPr lang="en-US" sz="4800" dirty="0" err="1" smtClean="0"/>
              <a:t>WinSCP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1125860" y="1076484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Find send/</a:t>
            </a:r>
            <a:r>
              <a:rPr lang="en-US" sz="2800" dirty="0" err="1" smtClean="0"/>
              <a:t>recv</a:t>
            </a:r>
            <a:r>
              <a:rPr lang="en-US" sz="2800" dirty="0" smtClean="0"/>
              <a:t>, </a:t>
            </a:r>
            <a:r>
              <a:rPr lang="en-US" sz="2800" dirty="0" err="1" smtClean="0"/>
              <a:t>asm</a:t>
            </a:r>
            <a:r>
              <a:rPr lang="en-US" sz="2800" dirty="0" smtClean="0"/>
              <a:t> { </a:t>
            </a:r>
            <a:r>
              <a:rPr lang="en-US" sz="2800" dirty="0" err="1" smtClean="0"/>
              <a:t>int</a:t>
            </a:r>
            <a:r>
              <a:rPr lang="en-US" sz="2800" dirty="0" smtClean="0"/>
              <a:t> 0x3 }, compile, run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2132856"/>
            <a:ext cx="10417159" cy="4032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3033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</a:t>
            </a:r>
            <a:r>
              <a:rPr lang="en-US" sz="4800" dirty="0" err="1" smtClean="0"/>
              <a:t>WinSCP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340768"/>
            <a:ext cx="5772956" cy="1876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6" y="2780928"/>
            <a:ext cx="6535062" cy="351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1269876" y="4265260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Check the contents of the *Packet* structure!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376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</a:t>
            </a:r>
            <a:r>
              <a:rPr lang="en-US" sz="4800" dirty="0" err="1" smtClean="0"/>
              <a:t>WinSCP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1484784"/>
            <a:ext cx="6930882" cy="4595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588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</a:t>
            </a:r>
            <a:r>
              <a:rPr lang="en-US" sz="4800" dirty="0" err="1" smtClean="0"/>
              <a:t>WinSCP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1268760"/>
            <a:ext cx="8336107" cy="5162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884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Chrome NSS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49" y="1503882"/>
            <a:ext cx="4684365" cy="1493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09" y="2276872"/>
            <a:ext cx="5654326" cy="223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49" y="3789040"/>
            <a:ext cx="4684365" cy="2481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6314686" y="5747036"/>
            <a:ext cx="5260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/net/</a:t>
            </a:r>
            <a:r>
              <a:rPr lang="en-US" sz="2800" dirty="0" err="1"/>
              <a:t>third_party</a:t>
            </a:r>
            <a:r>
              <a:rPr lang="en-US" sz="2800" dirty="0"/>
              <a:t>/</a:t>
            </a:r>
            <a:r>
              <a:rPr lang="en-US" sz="2800" dirty="0" err="1"/>
              <a:t>nss</a:t>
            </a:r>
            <a:r>
              <a:rPr lang="en-US" sz="2800" dirty="0"/>
              <a:t>/</a:t>
            </a:r>
            <a:r>
              <a:rPr lang="en-US" sz="2800" dirty="0" err="1"/>
              <a:t>ssl</a:t>
            </a:r>
            <a:r>
              <a:rPr lang="en-US" sz="2800" dirty="0"/>
              <a:t>/</a:t>
            </a:r>
            <a:r>
              <a:rPr lang="en-US" sz="2800" dirty="0" err="1"/>
              <a:t>sslsock.c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641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Chrome NSS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4" y="4869160"/>
            <a:ext cx="6970084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64" y="663599"/>
            <a:ext cx="4392488" cy="5816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1844824"/>
            <a:ext cx="4758114" cy="2520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135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Chrome NSS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340768"/>
            <a:ext cx="5906324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4" y="2924944"/>
            <a:ext cx="7192379" cy="3639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8110636" y="1734138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Initialization data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125860" y="3836532"/>
            <a:ext cx="3147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Find SSL string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Find push SSL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Find MOV [x], 4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Get pointers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167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Chrome BoringSSL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334016"/>
            <a:ext cx="6020640" cy="781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92" y="2636911"/>
            <a:ext cx="4895590" cy="2391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4005064"/>
            <a:ext cx="5306165" cy="2391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494012" y="544522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/</a:t>
            </a:r>
            <a:r>
              <a:rPr lang="en-US" sz="2800" dirty="0" err="1" smtClean="0"/>
              <a:t>ssl</a:t>
            </a:r>
            <a:r>
              <a:rPr lang="en-US" sz="2800" dirty="0" smtClean="0"/>
              <a:t>/</a:t>
            </a:r>
            <a:r>
              <a:rPr lang="en-US" sz="2800" dirty="0" err="1" smtClean="0"/>
              <a:t>ssl_lib.c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839282" y="2940768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Filename is included in binary.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97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Chrome BoringSSL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465"/>
          <a:stretch/>
        </p:blipFill>
        <p:spPr>
          <a:xfrm>
            <a:off x="1125860" y="1700808"/>
            <a:ext cx="6613924" cy="1274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980728"/>
            <a:ext cx="3962009" cy="5503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9923"/>
          <a:stretch/>
        </p:blipFill>
        <p:spPr>
          <a:xfrm>
            <a:off x="1125860" y="3501008"/>
            <a:ext cx="6613924" cy="1451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65000"/>
              </a:scheme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53852" y="537321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Find 15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and 17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occurrence.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981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860" y="260648"/>
            <a:ext cx="1036050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Hooking Chrome BoringSSL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124744"/>
            <a:ext cx="7763958" cy="1848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3284984"/>
            <a:ext cx="7472563" cy="3084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9550796" y="1753652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Initialization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36128" y="3630503"/>
            <a:ext cx="32300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Search string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Search PUSH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Find 15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PUSH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Find 17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PUSH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Go back 17 bytes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557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590356" y="2313370"/>
            <a:ext cx="4680520" cy="31673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Introduction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 smtClean="0"/>
              <a:t>it works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Reflective DLL Injection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API Hooking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Hooking </a:t>
            </a:r>
            <a:r>
              <a:rPr lang="en-US" dirty="0" smtClean="0"/>
              <a:t>examples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Demo</a:t>
            </a:r>
            <a:endParaRPr lang="en-US" dirty="0" smtClean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Questions?</a:t>
            </a:r>
          </a:p>
          <a:p>
            <a:endParaRPr lang="en-US" dirty="0" smtClean="0"/>
          </a:p>
        </p:txBody>
      </p:sp>
      <p:pic>
        <p:nvPicPr>
          <p:cNvPr id="35842" name="Picture 2" descr="http://thenhier.ca/sites/default/files/silhouette-man-present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0116" y="2420888"/>
            <a:ext cx="1887678" cy="2952328"/>
          </a:xfrm>
          <a:prstGeom prst="rect">
            <a:avLst/>
          </a:prstGeom>
          <a:noFill/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10236" y="764704"/>
            <a:ext cx="3893171" cy="825056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Agenda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4211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6300" y="692696"/>
            <a:ext cx="2283241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Plugins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917948" y="3573016"/>
            <a:ext cx="56166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Default plugins: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PlainText</a:t>
            </a:r>
            <a:r>
              <a:rPr lang="en-US" sz="2800" dirty="0" smtClean="0"/>
              <a:t> – true/false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DataLimit</a:t>
            </a:r>
            <a:r>
              <a:rPr lang="en-US" sz="2800" dirty="0" smtClean="0"/>
              <a:t> – 4096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StringFinder</a:t>
            </a:r>
            <a:r>
              <a:rPr lang="en-US" sz="2800" dirty="0" smtClean="0"/>
              <a:t> – </a:t>
            </a:r>
            <a:r>
              <a:rPr lang="en-US" sz="2800" dirty="0" err="1" smtClean="0"/>
              <a:t>user,pass,login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917948" y="2132856"/>
            <a:ext cx="9505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Process data sent and received in order to extract the most useful information.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63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086299" y="476672"/>
            <a:ext cx="2592288" cy="805904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PlainText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73" y="1844824"/>
            <a:ext cx="903274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96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086298" y="476672"/>
            <a:ext cx="2736305" cy="805904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DataLimit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556792"/>
            <a:ext cx="7906853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942284" y="476672"/>
            <a:ext cx="3456386" cy="805904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StringFinder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49" y="1916832"/>
            <a:ext cx="9344855" cy="40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2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6180" y="404664"/>
            <a:ext cx="4608512" cy="8059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Windows </a:t>
            </a:r>
            <a:r>
              <a:rPr lang="en-US" sz="4800" dirty="0" smtClean="0"/>
              <a:t>module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68" y="1556792"/>
            <a:ext cx="7145680" cy="324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804" y="5373216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C:\Users\Ionut\Desktop\NetRipper\Release&gt;NetRipper.exe DLL.dll firefox.exe</a:t>
            </a:r>
          </a:p>
          <a:p>
            <a:r>
              <a:rPr lang="en-US" sz="1800" dirty="0"/>
              <a:t>Trying to inject DLL.dll in firefox.exe</a:t>
            </a:r>
          </a:p>
          <a:p>
            <a:r>
              <a:rPr lang="en-US" sz="1800" dirty="0"/>
              <a:t>Reflective injected in: 9960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749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6180" y="260648"/>
            <a:ext cx="4968552" cy="100811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Metasploit module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16" y="1700808"/>
            <a:ext cx="8591280" cy="4608512"/>
          </a:xfrm>
          <a:prstGeom prst="rect">
            <a:avLst/>
          </a:prstGeom>
          <a:ln>
            <a:noFill/>
          </a:ln>
          <a:effectLst>
            <a:glow rad="88900">
              <a:schemeClr val="tx1"/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82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6300" y="620688"/>
            <a:ext cx="1944216" cy="8250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70" y="2060848"/>
            <a:ext cx="2143150" cy="1600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80" y="2060848"/>
            <a:ext cx="2133600" cy="1600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1845940" y="3861048"/>
            <a:ext cx="285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Penetration tester</a:t>
            </a:r>
          </a:p>
          <a:p>
            <a:pPr algn="ctr"/>
            <a:r>
              <a:rPr lang="en-US" sz="2800" dirty="0" smtClean="0"/>
              <a:t>(virtual machine)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383630" y="3861048"/>
            <a:ext cx="285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Administrator</a:t>
            </a:r>
          </a:p>
          <a:p>
            <a:pPr algn="ctr"/>
            <a:r>
              <a:rPr lang="en-US" sz="2800" dirty="0" smtClean="0"/>
              <a:t>(virtual machine)</a:t>
            </a:r>
            <a:endParaRPr lang="en-US" sz="2800" dirty="0"/>
          </a:p>
        </p:txBody>
      </p:sp>
      <p:sp>
        <p:nvSpPr>
          <p:cNvPr id="7" name="Left-Right Arrow 6"/>
          <p:cNvSpPr/>
          <p:nvPr/>
        </p:nvSpPr>
        <p:spPr>
          <a:xfrm>
            <a:off x="4726260" y="2780928"/>
            <a:ext cx="2664296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5047788" y="2473732"/>
            <a:ext cx="2021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Meterpreter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724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0256" y="1268760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Future work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2061964" y="2852936"/>
            <a:ext cx="8784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x64 processes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Multiple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Older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Thread safety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Regular expressions plugin</a:t>
            </a:r>
          </a:p>
        </p:txBody>
      </p:sp>
    </p:spTree>
    <p:extLst>
      <p:ext uri="{BB962C8B-B14F-4D97-AF65-F5344CB8AC3E}">
        <p14:creationId xmlns:p14="http://schemas.microsoft.com/office/powerpoint/2010/main" val="265968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30316" y="332656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Defense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556792"/>
            <a:ext cx="3810532" cy="41915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8388" y="1882869"/>
            <a:ext cx="58326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Dear Microsoft,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smtClean="0"/>
              <a:t>On a Windows system, a low privileged process should not be able to access or modify the memory space of other process.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smtClean="0"/>
              <a:t>Thank you!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6129039"/>
            <a:ext cx="583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There are at least 10 methods to inject a DLL.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207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62164" y="2185700"/>
            <a:ext cx="5184576" cy="8250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information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25960" y="3284984"/>
            <a:ext cx="8856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linkClick r:id="rId2"/>
              </a:rPr>
              <a:t>https://github.com/NytroRST/NetRipper</a:t>
            </a:r>
            <a:r>
              <a:rPr lang="en-US" sz="4000" dirty="0" smtClean="0">
                <a:hlinkClick r:id="rId2"/>
              </a:rPr>
              <a:t>/</a:t>
            </a:r>
            <a:r>
              <a:rPr lang="en-US" sz="4000" dirty="0" smtClean="0"/>
              <a:t>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6657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4253" y="836712"/>
            <a:ext cx="3456384" cy="82505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125860" y="2420888"/>
            <a:ext cx="106571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 smtClean="0"/>
              <a:t>        NetRipper is a post exploitation tool targeting Windows systems which uses </a:t>
            </a:r>
            <a:r>
              <a:rPr lang="en-US" sz="26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API hooking</a:t>
            </a:r>
            <a:r>
              <a:rPr lang="en-US" sz="2600" dirty="0" smtClean="0"/>
              <a:t> in order to </a:t>
            </a:r>
            <a:r>
              <a:rPr lang="en-US" sz="26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intercept network traffic</a:t>
            </a:r>
            <a:r>
              <a:rPr lang="en-US" sz="2600" b="1" dirty="0" smtClean="0"/>
              <a:t> </a:t>
            </a:r>
            <a:r>
              <a:rPr lang="en-US" sz="2600" dirty="0" smtClean="0"/>
              <a:t>and encryption related functions from a </a:t>
            </a:r>
            <a:r>
              <a:rPr lang="en-US" sz="26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low privileged user</a:t>
            </a:r>
            <a:r>
              <a:rPr lang="en-US" sz="2600" dirty="0" smtClean="0"/>
              <a:t>, being able to capture both plain-text traffic and encrypted traffic </a:t>
            </a:r>
            <a:r>
              <a:rPr lang="en-US" sz="26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before encryption/after decryption</a:t>
            </a:r>
            <a:r>
              <a:rPr lang="en-US" sz="2600" dirty="0" smtClean="0"/>
              <a:t>. 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50195" y="1124744"/>
            <a:ext cx="3893171" cy="8250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0276" y="2780928"/>
            <a:ext cx="90730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Post exploitation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Uses Reflective DLL Injection and API Hooking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Hooks application-specific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Captures network traffic in plain-text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Easy to use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0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10236" y="476672"/>
            <a:ext cx="3384376" cy="8250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2056" name="Picture 8" descr="http://dragonflytraining.files.wordpress.com/2013/10/man-with-question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4172" y="1772816"/>
            <a:ext cx="4248472" cy="4248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777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26060" y="1307800"/>
            <a:ext cx="6840760" cy="8250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02124" y="3356992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92D050"/>
              </a:buClr>
              <a:buBlip>
                <a:blip r:embed="rId2"/>
              </a:buBlip>
            </a:pPr>
            <a:r>
              <a:rPr lang="en-US" dirty="0" smtClean="0"/>
              <a:t>ionut.popescu [@] outlook.com</a:t>
            </a:r>
          </a:p>
          <a:p>
            <a:pPr marL="457200" indent="-457200">
              <a:buClr>
                <a:srgbClr val="92D050"/>
              </a:buClr>
              <a:buBlip>
                <a:blip r:embed="rId2"/>
              </a:buBlip>
            </a:pPr>
            <a:r>
              <a:rPr lang="en-US" dirty="0" smtClean="0"/>
              <a:t>contact [@] securitycafe.ro</a:t>
            </a:r>
          </a:p>
          <a:p>
            <a:pPr marL="457200" indent="-457200">
              <a:buClr>
                <a:srgbClr val="92D050"/>
              </a:buClr>
              <a:buBlip>
                <a:blip r:embed="rId2"/>
              </a:buBlip>
            </a:pPr>
            <a:r>
              <a:rPr lang="en-US" dirty="0" smtClean="0"/>
              <a:t>@NytroRST</a:t>
            </a:r>
            <a:endParaRPr lang="en-GB" dirty="0"/>
          </a:p>
        </p:txBody>
      </p:sp>
      <p:pic>
        <p:nvPicPr>
          <p:cNvPr id="2050" name="Picture 2" descr="http://icons.iconarchive.com/icons/iynque/ios7-style/1024/Mail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5980" y="3524275"/>
            <a:ext cx="1008112" cy="1008113"/>
          </a:xfrm>
          <a:prstGeom prst="rect">
            <a:avLst/>
          </a:prstGeom>
          <a:noFill/>
        </p:spPr>
      </p:pic>
      <p:pic>
        <p:nvPicPr>
          <p:cNvPr id="2052" name="Picture 4" descr="http://img1.wikia.nocookie.net/__cb20111228065136/simpsons/images/1/11/Twitter_bird_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0356" y="4172348"/>
            <a:ext cx="360040" cy="360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777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81844" y="120423"/>
            <a:ext cx="5112568" cy="93610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When it is useful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3284984"/>
            <a:ext cx="1703377" cy="1008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124744"/>
            <a:ext cx="1368152" cy="136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56" y="3082028"/>
            <a:ext cx="1368152" cy="1368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4941168"/>
            <a:ext cx="1368152" cy="1368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756" y="1988840"/>
            <a:ext cx="1805161" cy="18051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755" y="4290442"/>
            <a:ext cx="1805161" cy="1805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1844" y="1081705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Internal penetration test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25520" y="432371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Pentester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1260" y="2492896"/>
            <a:ext cx="93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311259" y="6277088"/>
            <a:ext cx="93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346265" y="4352036"/>
            <a:ext cx="1648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Sysadmin</a:t>
            </a:r>
            <a:endParaRPr lang="en-US" sz="28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646140" y="2132856"/>
            <a:ext cx="2304256" cy="1728192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46140" y="3861048"/>
            <a:ext cx="2094185" cy="1728192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706243" y="3861048"/>
            <a:ext cx="1452065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994512" y="3284984"/>
            <a:ext cx="2052228" cy="6480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994512" y="3933056"/>
            <a:ext cx="1920117" cy="9361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835619">
            <a:off x="5956142" y="3390952"/>
            <a:ext cx="912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NetRipper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1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70076" y="548680"/>
            <a:ext cx="6758199" cy="733896"/>
          </a:xfrm>
        </p:spPr>
        <p:txBody>
          <a:bodyPr>
            <a:noAutofit/>
          </a:bodyPr>
          <a:lstStyle/>
          <a:p>
            <a:r>
              <a:rPr lang="en-US" sz="4800" dirty="0" smtClean="0"/>
              <a:t>How it works - Example</a:t>
            </a: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2340684" y="1916832"/>
            <a:ext cx="4320480" cy="3888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780844" y="1949931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Outlook</a:t>
            </a:r>
            <a:endParaRPr lang="en-GB" sz="2800" u="sng" dirty="0"/>
          </a:p>
        </p:txBody>
      </p:sp>
      <p:sp>
        <p:nvSpPr>
          <p:cNvPr id="7" name="Rectangle 6"/>
          <p:cNvSpPr/>
          <p:nvPr/>
        </p:nvSpPr>
        <p:spPr>
          <a:xfrm>
            <a:off x="2520704" y="2589293"/>
            <a:ext cx="3960440" cy="1068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8" name="TextBox 7"/>
          <p:cNvSpPr txBox="1"/>
          <p:nvPr/>
        </p:nvSpPr>
        <p:spPr>
          <a:xfrm>
            <a:off x="2520704" y="2642137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Hi,</a:t>
            </a:r>
          </a:p>
          <a:p>
            <a:r>
              <a:rPr lang="en-US" sz="2000" dirty="0" smtClean="0"/>
              <a:t>The new password is “Defcon23”</a:t>
            </a:r>
            <a:r>
              <a:rPr lang="en-GB" sz="2000" dirty="0" smtClean="0"/>
              <a:t>.</a:t>
            </a:r>
          </a:p>
          <a:p>
            <a:r>
              <a:rPr lang="en-US" sz="2000" dirty="0" smtClean="0"/>
              <a:t>Thanks!</a:t>
            </a:r>
          </a:p>
        </p:txBody>
      </p:sp>
      <p:sp>
        <p:nvSpPr>
          <p:cNvPr id="9" name="Rectangle 8"/>
          <p:cNvSpPr/>
          <p:nvPr/>
        </p:nvSpPr>
        <p:spPr>
          <a:xfrm>
            <a:off x="2520704" y="3873824"/>
            <a:ext cx="3960440" cy="49650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TextBox 9"/>
          <p:cNvSpPr txBox="1"/>
          <p:nvPr/>
        </p:nvSpPr>
        <p:spPr>
          <a:xfrm>
            <a:off x="3204780" y="3847109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Encryption layer</a:t>
            </a:r>
            <a:endParaRPr lang="en-GB" sz="2800" dirty="0"/>
          </a:p>
        </p:txBody>
      </p:sp>
      <p:sp>
        <p:nvSpPr>
          <p:cNvPr id="11" name="Rectangle 10"/>
          <p:cNvSpPr/>
          <p:nvPr/>
        </p:nvSpPr>
        <p:spPr>
          <a:xfrm>
            <a:off x="2520704" y="4553832"/>
            <a:ext cx="3960440" cy="1068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TextBox 11"/>
          <p:cNvSpPr txBox="1"/>
          <p:nvPr/>
        </p:nvSpPr>
        <p:spPr>
          <a:xfrm>
            <a:off x="2520704" y="4606676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… encrypted data…</a:t>
            </a:r>
          </a:p>
          <a:p>
            <a:r>
              <a:rPr lang="en-US" sz="2000" dirty="0" smtClean="0"/>
              <a:t>(</a:t>
            </a:r>
            <a:r>
              <a:rPr lang="en-US" sz="2000" dirty="0"/>
              <a:t>╯°□°）╯︵ </a:t>
            </a:r>
            <a:r>
              <a:rPr lang="en-US" sz="2000" dirty="0" smtClean="0"/>
              <a:t>┻━┻</a:t>
            </a:r>
          </a:p>
          <a:p>
            <a:r>
              <a:rPr lang="en-US" sz="2000" dirty="0" smtClean="0"/>
              <a:t>… encrypted data…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769176" y="4149080"/>
            <a:ext cx="79208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691009" y="3805952"/>
            <a:ext cx="2363843" cy="6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/>
          <p:cNvSpPr txBox="1"/>
          <p:nvPr/>
        </p:nvSpPr>
        <p:spPr>
          <a:xfrm>
            <a:off x="8026837" y="3847109"/>
            <a:ext cx="169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NetRipper</a:t>
            </a:r>
            <a:endParaRPr lang="en-GB" sz="2800" dirty="0"/>
          </a:p>
        </p:txBody>
      </p:sp>
      <p:sp>
        <p:nvSpPr>
          <p:cNvPr id="17" name="Rectangle 16"/>
          <p:cNvSpPr/>
          <p:nvPr/>
        </p:nvSpPr>
        <p:spPr>
          <a:xfrm>
            <a:off x="7691009" y="2837002"/>
            <a:ext cx="2363843" cy="6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TextBox 17"/>
          <p:cNvSpPr txBox="1"/>
          <p:nvPr/>
        </p:nvSpPr>
        <p:spPr>
          <a:xfrm>
            <a:off x="8349632" y="2879358"/>
            <a:ext cx="1046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</a:t>
            </a:r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>
            <a:off x="7691009" y="4774902"/>
            <a:ext cx="2363843" cy="6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TextBox 19"/>
          <p:cNvSpPr txBox="1"/>
          <p:nvPr/>
        </p:nvSpPr>
        <p:spPr>
          <a:xfrm>
            <a:off x="8088522" y="4823574"/>
            <a:ext cx="169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Network</a:t>
            </a:r>
            <a:endParaRPr lang="en-GB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69176" y="3140968"/>
            <a:ext cx="79208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769176" y="5085184"/>
            <a:ext cx="79208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70076" y="548680"/>
            <a:ext cx="7488832" cy="733896"/>
          </a:xfrm>
        </p:spPr>
        <p:txBody>
          <a:bodyPr>
            <a:noAutofit/>
          </a:bodyPr>
          <a:lstStyle/>
          <a:p>
            <a:r>
              <a:rPr lang="en-US" sz="4800" dirty="0"/>
              <a:t>How it works - Example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2340684" y="1916832"/>
            <a:ext cx="4320480" cy="3888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780844" y="1949931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Outlook</a:t>
            </a:r>
            <a:endParaRPr lang="en-GB" sz="2800" u="sng" dirty="0"/>
          </a:p>
        </p:txBody>
      </p:sp>
      <p:sp>
        <p:nvSpPr>
          <p:cNvPr id="7" name="Rectangle 6"/>
          <p:cNvSpPr/>
          <p:nvPr/>
        </p:nvSpPr>
        <p:spPr>
          <a:xfrm>
            <a:off x="2520704" y="2589293"/>
            <a:ext cx="3960440" cy="1068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8" name="TextBox 7"/>
          <p:cNvSpPr txBox="1"/>
          <p:nvPr/>
        </p:nvSpPr>
        <p:spPr>
          <a:xfrm>
            <a:off x="2520704" y="2642137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Hi,</a:t>
            </a:r>
          </a:p>
          <a:p>
            <a:r>
              <a:rPr lang="en-US" sz="2000" dirty="0" smtClean="0"/>
              <a:t>The new password is “Defcon23”</a:t>
            </a:r>
            <a:r>
              <a:rPr lang="en-GB" sz="2000" dirty="0" smtClean="0"/>
              <a:t>.</a:t>
            </a:r>
          </a:p>
          <a:p>
            <a:r>
              <a:rPr lang="en-US" sz="2000" dirty="0" smtClean="0"/>
              <a:t>Thanks!</a:t>
            </a:r>
          </a:p>
        </p:txBody>
      </p:sp>
      <p:sp>
        <p:nvSpPr>
          <p:cNvPr id="9" name="Rectangle 8"/>
          <p:cNvSpPr/>
          <p:nvPr/>
        </p:nvSpPr>
        <p:spPr>
          <a:xfrm>
            <a:off x="2520704" y="3873824"/>
            <a:ext cx="3960440" cy="49650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TextBox 9"/>
          <p:cNvSpPr txBox="1"/>
          <p:nvPr/>
        </p:nvSpPr>
        <p:spPr>
          <a:xfrm>
            <a:off x="3204780" y="3847109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Encryption layer</a:t>
            </a:r>
            <a:endParaRPr lang="en-GB" sz="2800" dirty="0"/>
          </a:p>
        </p:txBody>
      </p:sp>
      <p:sp>
        <p:nvSpPr>
          <p:cNvPr id="11" name="Rectangle 10"/>
          <p:cNvSpPr/>
          <p:nvPr/>
        </p:nvSpPr>
        <p:spPr>
          <a:xfrm>
            <a:off x="2520704" y="4553832"/>
            <a:ext cx="3960440" cy="1068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TextBox 11"/>
          <p:cNvSpPr txBox="1"/>
          <p:nvPr/>
        </p:nvSpPr>
        <p:spPr>
          <a:xfrm>
            <a:off x="2520704" y="4606676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… encrypted data…</a:t>
            </a:r>
          </a:p>
          <a:p>
            <a:r>
              <a:rPr lang="en-US" sz="2000" dirty="0" smtClean="0"/>
              <a:t>(</a:t>
            </a:r>
            <a:r>
              <a:rPr lang="en-US" sz="2000" dirty="0"/>
              <a:t>╯°□°）╯︵ </a:t>
            </a:r>
            <a:r>
              <a:rPr lang="en-US" sz="2000" dirty="0" smtClean="0"/>
              <a:t>┻━┻</a:t>
            </a:r>
          </a:p>
          <a:p>
            <a:r>
              <a:rPr lang="en-US" sz="2000" dirty="0" smtClean="0"/>
              <a:t>… encrypted data…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769176" y="4149080"/>
            <a:ext cx="79208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691009" y="3805952"/>
            <a:ext cx="2363843" cy="6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/>
          <p:cNvSpPr txBox="1"/>
          <p:nvPr/>
        </p:nvSpPr>
        <p:spPr>
          <a:xfrm>
            <a:off x="7761764" y="3768133"/>
            <a:ext cx="224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ncrypt.dll</a:t>
            </a:r>
          </a:p>
          <a:p>
            <a:pPr algn="ctr"/>
            <a:r>
              <a:rPr lang="en-US" sz="2000" dirty="0" smtClean="0"/>
              <a:t>(SslEncryptPacket)</a:t>
            </a:r>
            <a:endParaRPr lang="en-GB" sz="2000" dirty="0"/>
          </a:p>
        </p:txBody>
      </p:sp>
      <p:sp>
        <p:nvSpPr>
          <p:cNvPr id="17" name="Rectangle 16"/>
          <p:cNvSpPr/>
          <p:nvPr/>
        </p:nvSpPr>
        <p:spPr>
          <a:xfrm>
            <a:off x="7691009" y="2837002"/>
            <a:ext cx="2363843" cy="6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TextBox 17"/>
          <p:cNvSpPr txBox="1"/>
          <p:nvPr/>
        </p:nvSpPr>
        <p:spPr>
          <a:xfrm>
            <a:off x="8349632" y="2879358"/>
            <a:ext cx="1046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</a:t>
            </a:r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>
            <a:off x="7691009" y="4774902"/>
            <a:ext cx="2363843" cy="6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TextBox 19"/>
          <p:cNvSpPr txBox="1"/>
          <p:nvPr/>
        </p:nvSpPr>
        <p:spPr>
          <a:xfrm>
            <a:off x="7841534" y="4724036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ws2_32.dll</a:t>
            </a:r>
          </a:p>
          <a:p>
            <a:pPr algn="ctr"/>
            <a:r>
              <a:rPr lang="en-US" sz="2000" dirty="0" smtClean="0"/>
              <a:t>(send/WSASend)</a:t>
            </a:r>
            <a:endParaRPr lang="en-GB" sz="2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69176" y="3140968"/>
            <a:ext cx="79208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769176" y="5085184"/>
            <a:ext cx="79208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3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70076" y="548680"/>
            <a:ext cx="6624736" cy="733896"/>
          </a:xfrm>
        </p:spPr>
        <p:txBody>
          <a:bodyPr>
            <a:noAutofit/>
          </a:bodyPr>
          <a:lstStyle/>
          <a:p>
            <a:r>
              <a:rPr lang="en-US" sz="4800" dirty="0"/>
              <a:t>How it works - Example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413892" y="1916832"/>
            <a:ext cx="4248472" cy="3888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818048" y="1949931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Outlook</a:t>
            </a:r>
            <a:endParaRPr lang="en-GB" sz="2800" u="sng" dirty="0"/>
          </a:p>
        </p:txBody>
      </p:sp>
      <p:sp>
        <p:nvSpPr>
          <p:cNvPr id="7" name="Rectangle 6"/>
          <p:cNvSpPr/>
          <p:nvPr/>
        </p:nvSpPr>
        <p:spPr>
          <a:xfrm>
            <a:off x="1557908" y="2589293"/>
            <a:ext cx="3960440" cy="1068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8" name="TextBox 7"/>
          <p:cNvSpPr txBox="1"/>
          <p:nvPr/>
        </p:nvSpPr>
        <p:spPr>
          <a:xfrm>
            <a:off x="1557908" y="2642137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Hi,</a:t>
            </a:r>
          </a:p>
          <a:p>
            <a:r>
              <a:rPr lang="en-US" sz="2000" dirty="0" smtClean="0"/>
              <a:t>The new password is “Defcon23”</a:t>
            </a:r>
            <a:r>
              <a:rPr lang="en-GB" sz="2000" dirty="0" smtClean="0"/>
              <a:t>.</a:t>
            </a:r>
          </a:p>
          <a:p>
            <a:r>
              <a:rPr lang="en-US" sz="2000" dirty="0" smtClean="0"/>
              <a:t>Thanks!</a:t>
            </a:r>
          </a:p>
        </p:txBody>
      </p:sp>
      <p:sp>
        <p:nvSpPr>
          <p:cNvPr id="9" name="Rectangle 8"/>
          <p:cNvSpPr/>
          <p:nvPr/>
        </p:nvSpPr>
        <p:spPr>
          <a:xfrm>
            <a:off x="1557908" y="3873824"/>
            <a:ext cx="3960440" cy="49650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TextBox 9"/>
          <p:cNvSpPr txBox="1"/>
          <p:nvPr/>
        </p:nvSpPr>
        <p:spPr>
          <a:xfrm>
            <a:off x="2241984" y="3847109"/>
            <a:ext cx="2628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Encryption layer</a:t>
            </a:r>
            <a:endParaRPr lang="en-GB" sz="2800" dirty="0"/>
          </a:p>
        </p:txBody>
      </p:sp>
      <p:sp>
        <p:nvSpPr>
          <p:cNvPr id="11" name="Rectangle 10"/>
          <p:cNvSpPr/>
          <p:nvPr/>
        </p:nvSpPr>
        <p:spPr>
          <a:xfrm>
            <a:off x="1557908" y="4553832"/>
            <a:ext cx="3960440" cy="1068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TextBox 11"/>
          <p:cNvSpPr txBox="1"/>
          <p:nvPr/>
        </p:nvSpPr>
        <p:spPr>
          <a:xfrm>
            <a:off x="1557908" y="4606676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… encrypted data…</a:t>
            </a:r>
          </a:p>
          <a:p>
            <a:r>
              <a:rPr lang="en-US" sz="2000" dirty="0" smtClean="0"/>
              <a:t>(</a:t>
            </a:r>
            <a:r>
              <a:rPr lang="en-US" sz="2000" dirty="0"/>
              <a:t>╯°□°）╯︵ </a:t>
            </a:r>
            <a:r>
              <a:rPr lang="en-US" sz="2000" dirty="0" smtClean="0"/>
              <a:t>┻━┻</a:t>
            </a:r>
          </a:p>
          <a:p>
            <a:r>
              <a:rPr lang="en-US" sz="2000" dirty="0" smtClean="0"/>
              <a:t>… encrypted data…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06380" y="4149080"/>
            <a:ext cx="79208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728213" y="3805952"/>
            <a:ext cx="2363843" cy="6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/>
          <p:cNvSpPr txBox="1"/>
          <p:nvPr/>
        </p:nvSpPr>
        <p:spPr>
          <a:xfrm>
            <a:off x="6798968" y="3768133"/>
            <a:ext cx="224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ncrypt.dll</a:t>
            </a:r>
          </a:p>
          <a:p>
            <a:pPr algn="ctr"/>
            <a:r>
              <a:rPr lang="en-US" sz="2000" dirty="0" smtClean="0"/>
              <a:t>(SslEncryptPacket)</a:t>
            </a:r>
            <a:endParaRPr lang="en-GB" sz="2000" dirty="0"/>
          </a:p>
        </p:txBody>
      </p:sp>
      <p:sp>
        <p:nvSpPr>
          <p:cNvPr id="17" name="Rectangle 16"/>
          <p:cNvSpPr/>
          <p:nvPr/>
        </p:nvSpPr>
        <p:spPr>
          <a:xfrm>
            <a:off x="6728213" y="2837002"/>
            <a:ext cx="2363843" cy="6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TextBox 17"/>
          <p:cNvSpPr txBox="1"/>
          <p:nvPr/>
        </p:nvSpPr>
        <p:spPr>
          <a:xfrm>
            <a:off x="7386836" y="2879358"/>
            <a:ext cx="1046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</a:t>
            </a:r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>
            <a:off x="6728213" y="4774902"/>
            <a:ext cx="2363843" cy="6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TextBox 19"/>
          <p:cNvSpPr txBox="1"/>
          <p:nvPr/>
        </p:nvSpPr>
        <p:spPr>
          <a:xfrm>
            <a:off x="6878738" y="4724036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ws2_32.dll</a:t>
            </a:r>
          </a:p>
          <a:p>
            <a:pPr algn="ctr"/>
            <a:r>
              <a:rPr lang="en-US" sz="2000" dirty="0" smtClean="0"/>
              <a:t>(send/WSASend)</a:t>
            </a:r>
            <a:endParaRPr lang="en-GB" sz="2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806380" y="3140968"/>
            <a:ext cx="79208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694812" y="3801751"/>
            <a:ext cx="2363843" cy="6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TextBox 26"/>
          <p:cNvSpPr txBox="1"/>
          <p:nvPr/>
        </p:nvSpPr>
        <p:spPr>
          <a:xfrm>
            <a:off x="9765567" y="3763932"/>
            <a:ext cx="224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NetRipper.dll</a:t>
            </a:r>
          </a:p>
          <a:p>
            <a:pPr algn="ctr"/>
            <a:r>
              <a:rPr lang="en-US" sz="2000" dirty="0" smtClean="0"/>
              <a:t>(Hook)</a:t>
            </a:r>
            <a:endParaRPr lang="en-GB" sz="2000" dirty="0"/>
          </a:p>
        </p:txBody>
      </p:sp>
      <p:sp>
        <p:nvSpPr>
          <p:cNvPr id="6" name="Curved Down Arrow 5"/>
          <p:cNvSpPr/>
          <p:nvPr/>
        </p:nvSpPr>
        <p:spPr>
          <a:xfrm>
            <a:off x="9236072" y="3056184"/>
            <a:ext cx="1826892" cy="6608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0800000">
            <a:off x="9154752" y="4509120"/>
            <a:ext cx="1764196" cy="6608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806380" y="5077979"/>
            <a:ext cx="792088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45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0</TotalTime>
  <Words>842</Words>
  <Application>Microsoft Office PowerPoint</Application>
  <PresentationFormat>Custom</PresentationFormat>
  <Paragraphs>231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Wingdings</vt:lpstr>
      <vt:lpstr>Tech 16x9</vt:lpstr>
      <vt:lpstr>NetRipper</vt:lpstr>
      <vt:lpstr>Who am I?</vt:lpstr>
      <vt:lpstr>Romania</vt:lpstr>
      <vt:lpstr>Agenda</vt:lpstr>
      <vt:lpstr>Introduction</vt:lpstr>
      <vt:lpstr>When it is useful</vt:lpstr>
      <vt:lpstr>How it works - Example</vt:lpstr>
      <vt:lpstr>How it works - Example</vt:lpstr>
      <vt:lpstr>How it works - Example</vt:lpstr>
      <vt:lpstr>Implementation details</vt:lpstr>
      <vt:lpstr>Classic DLL Injection</vt:lpstr>
      <vt:lpstr>Reflective DLL Injection Stephen Fewer [Harmony Security]</vt:lpstr>
      <vt:lpstr>Detailed Reflective DLL Injection [1]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Hooking</vt:lpstr>
      <vt:lpstr>API Hooking</vt:lpstr>
      <vt:lpstr>API Hooking</vt:lpstr>
      <vt:lpstr>API Hooking details</vt:lpstr>
      <vt:lpstr>API Hooking details</vt:lpstr>
      <vt:lpstr>API Hooking details</vt:lpstr>
      <vt:lpstr>API Hooking details</vt:lpstr>
      <vt:lpstr>Hooking Mozilla Firefox</vt:lpstr>
      <vt:lpstr>Hooking Putty</vt:lpstr>
      <vt:lpstr>Hooking Putty</vt:lpstr>
      <vt:lpstr>Hooking WinSCP</vt:lpstr>
      <vt:lpstr>Hooking WinSCP</vt:lpstr>
      <vt:lpstr>Hooking WinSCP</vt:lpstr>
      <vt:lpstr>Hooking WinSCP</vt:lpstr>
      <vt:lpstr>Hooking Chrome NSS</vt:lpstr>
      <vt:lpstr>Hooking Chrome NSS</vt:lpstr>
      <vt:lpstr>Hooking Chrome NSS</vt:lpstr>
      <vt:lpstr>Hooking Chrome BoringSSL</vt:lpstr>
      <vt:lpstr>Hooking Chrome BoringSSL</vt:lpstr>
      <vt:lpstr>Hooking Chrome BoringSSL</vt:lpstr>
      <vt:lpstr>Plugins</vt:lpstr>
      <vt:lpstr>PlainText</vt:lpstr>
      <vt:lpstr>DataLimit</vt:lpstr>
      <vt:lpstr>StringFinder</vt:lpstr>
      <vt:lpstr>Windows module</vt:lpstr>
      <vt:lpstr>Metasploit module</vt:lpstr>
      <vt:lpstr>DEMO</vt:lpstr>
      <vt:lpstr>PowerPoint Presentation</vt:lpstr>
      <vt:lpstr>PowerPoint Presentation</vt:lpstr>
      <vt:lpstr>Project information</vt:lpstr>
      <vt:lpstr>Conclusion</vt:lpstr>
      <vt:lpstr>Questions?</vt:lpstr>
      <vt:lpstr>Contact information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2015-07-07T11:14:20Z</dcterms:created>
  <dcterms:modified xsi:type="dcterms:W3CDTF">2015-08-07T17:07:21Z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